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7" r:id="rId3"/>
    <p:sldId id="258" r:id="rId4"/>
    <p:sldId id="329" r:id="rId5"/>
    <p:sldId id="336" r:id="rId6"/>
    <p:sldId id="337" r:id="rId7"/>
    <p:sldId id="338" r:id="rId8"/>
    <p:sldId id="339" r:id="rId9"/>
    <p:sldId id="340" r:id="rId10"/>
    <p:sldId id="341" r:id="rId11"/>
    <p:sldId id="342" r:id="rId12"/>
    <p:sldId id="343" r:id="rId13"/>
    <p:sldId id="345" r:id="rId14"/>
    <p:sldId id="344" r:id="rId15"/>
    <p:sldId id="353" r:id="rId16"/>
    <p:sldId id="354" r:id="rId17"/>
    <p:sldId id="355" r:id="rId18"/>
    <p:sldId id="347" r:id="rId19"/>
    <p:sldId id="348" r:id="rId20"/>
    <p:sldId id="349" r:id="rId21"/>
    <p:sldId id="350" r:id="rId22"/>
    <p:sldId id="351" r:id="rId23"/>
    <p:sldId id="352" r:id="rId24"/>
    <p:sldId id="356" r:id="rId25"/>
    <p:sldId id="358" r:id="rId26"/>
    <p:sldId id="359" r:id="rId27"/>
    <p:sldId id="360" r:id="rId28"/>
    <p:sldId id="3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07129AF4-07D9-44BD-9E86-39468B9DBA7F}">
          <p14:sldIdLst>
            <p14:sldId id="256"/>
            <p14:sldId id="257"/>
            <p14:sldId id="258"/>
            <p14:sldId id="329"/>
            <p14:sldId id="336"/>
            <p14:sldId id="337"/>
            <p14:sldId id="338"/>
            <p14:sldId id="339"/>
            <p14:sldId id="340"/>
            <p14:sldId id="341"/>
            <p14:sldId id="342"/>
            <p14:sldId id="343"/>
            <p14:sldId id="345"/>
            <p14:sldId id="344"/>
            <p14:sldId id="353"/>
            <p14:sldId id="354"/>
            <p14:sldId id="355"/>
            <p14:sldId id="347"/>
            <p14:sldId id="348"/>
            <p14:sldId id="349"/>
            <p14:sldId id="350"/>
            <p14:sldId id="351"/>
            <p14:sldId id="352"/>
            <p14:sldId id="356"/>
            <p14:sldId id="358"/>
            <p14:sldId id="359"/>
            <p14:sldId id="360"/>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Destaqu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édio 2 - Destaqu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édio 2 - Destaqu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Destaqu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édio 2 - Destaqu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3823" autoAdjust="0"/>
  </p:normalViewPr>
  <p:slideViewPr>
    <p:cSldViewPr snapToGrid="0">
      <p:cViewPr varScale="1">
        <p:scale>
          <a:sx n="97" d="100"/>
          <a:sy n="97" d="100"/>
        </p:scale>
        <p:origin x="1792" y="496"/>
      </p:cViewPr>
      <p:guideLst/>
    </p:cSldViewPr>
  </p:slideViewPr>
  <p:notesTextViewPr>
    <p:cViewPr>
      <p:scale>
        <a:sx n="200" d="100"/>
        <a:sy n="200" d="100"/>
      </p:scale>
      <p:origin x="0" y="0"/>
    </p:cViewPr>
  </p:notesTextViewPr>
  <p:notesViewPr>
    <p:cSldViewPr snapToGrid="0">
      <p:cViewPr varScale="1">
        <p:scale>
          <a:sx n="50" d="100"/>
          <a:sy n="50" d="100"/>
        </p:scale>
        <p:origin x="203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2FACD9-89CE-405E-ADBD-C02B0D1D40B1}" type="datetimeFigureOut">
              <a:rPr lang="en-ID" smtClean="0"/>
              <a:t>13/11/25</a:t>
            </a:fld>
            <a:endParaRPr lang="en-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729B61-F9CE-4401-8096-C37BB2492778}" type="slidenum">
              <a:rPr lang="en-ID" smtClean="0"/>
              <a:t>‹#›</a:t>
            </a:fld>
            <a:endParaRPr lang="en-ID"/>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A7C44-3504-46BC-B128-A687108FC8C3}" type="datetimeFigureOut">
              <a:rPr lang="pt-PT" smtClean="0"/>
              <a:t>12/11/25</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25017-EBB2-4EC1-9930-0281F5D6DBE0}" type="slidenum">
              <a:rPr lang="pt-PT" smtClean="0"/>
              <a:t>‹#›</a:t>
            </a:fld>
            <a:endParaRPr lang="pt-PT"/>
          </a:p>
        </p:txBody>
      </p:sp>
    </p:spTree>
    <p:extLst>
      <p:ext uri="{BB962C8B-B14F-4D97-AF65-F5344CB8AC3E}">
        <p14:creationId xmlns:p14="http://schemas.microsoft.com/office/powerpoint/2010/main" val="183192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txBody>
          <a:bodyPr/>
          <a:lstStyle/>
          <a:p>
            <a:endParaRPr lang="en-US"/>
          </a:p>
        </p:txBody>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95425017-EBB2-4EC1-9930-0281F5D6DBE0}" type="slidenum">
              <a:rPr lang="pt-PT" smtClean="0"/>
              <a:t>2</a:t>
            </a:fld>
            <a:endParaRPr lang="pt-PT"/>
          </a:p>
        </p:txBody>
      </p:sp>
    </p:spTree>
    <p:extLst>
      <p:ext uri="{BB962C8B-B14F-4D97-AF65-F5344CB8AC3E}">
        <p14:creationId xmlns:p14="http://schemas.microsoft.com/office/powerpoint/2010/main" val="3238682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58FA-F73E-70D2-2ED8-3561CA1EBCB0}"/>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06413971-EB93-1A39-2445-2FC42932EB26}"/>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6FF15470-60B9-1E18-034B-A77B1D101B5F}"/>
              </a:ext>
            </a:extLst>
          </p:cNvPr>
          <p:cNvSpPr>
            <a:spLocks noGrp="1"/>
          </p:cNvSpPr>
          <p:nvPr>
            <p:ph type="body" idx="1"/>
          </p:nvPr>
        </p:nvSpPr>
        <p:spPr/>
        <p:txBody>
          <a:bodyPr/>
          <a:lstStyle/>
          <a:p>
            <a:r>
              <a:rPr lang="en-US" dirty="0"/>
              <a:t>Now I’ll go through how I cleaned the NHTSA complaints dataset.</a:t>
            </a:r>
          </a:p>
          <a:p>
            <a:r>
              <a:rPr lang="en-US" dirty="0"/>
              <a:t>The raw file is a large tab-separated text file with </a:t>
            </a:r>
            <a:r>
              <a:rPr lang="en-US" b="1" dirty="0"/>
              <a:t>no header row</a:t>
            </a:r>
            <a:r>
              <a:rPr lang="en-US" dirty="0"/>
              <a:t>, so the first step was to manually inspect the layout and then explicitly select only the columns I needed by position. I map those positions to meaningful names like </a:t>
            </a:r>
            <a:r>
              <a:rPr lang="en-US" sz="1200" kern="1200" dirty="0">
                <a:solidFill>
                  <a:schemeClr val="tx1"/>
                </a:solidFill>
                <a:latin typeface="+mn-lt"/>
                <a:ea typeface="+mn-ea"/>
                <a:cs typeface="+mn-cs"/>
              </a:rPr>
              <a:t>ODINO</a:t>
            </a:r>
            <a:r>
              <a:rPr lang="en-US" dirty="0"/>
              <a:t>, </a:t>
            </a:r>
            <a:r>
              <a:rPr lang="en-US" sz="1200" kern="1200" dirty="0">
                <a:solidFill>
                  <a:schemeClr val="tx1"/>
                </a:solidFill>
                <a:latin typeface="+mn-lt"/>
                <a:ea typeface="+mn-ea"/>
                <a:cs typeface="+mn-cs"/>
              </a:rPr>
              <a:t>MAKETXT</a:t>
            </a:r>
            <a:r>
              <a:rPr lang="en-US" dirty="0"/>
              <a:t>, </a:t>
            </a:r>
            <a:r>
              <a:rPr lang="en-US" sz="1200" kern="1200" dirty="0">
                <a:solidFill>
                  <a:schemeClr val="tx1"/>
                </a:solidFill>
                <a:latin typeface="+mn-lt"/>
                <a:ea typeface="+mn-ea"/>
                <a:cs typeface="+mn-cs"/>
              </a:rPr>
              <a:t>MODELTXT</a:t>
            </a:r>
            <a:r>
              <a:rPr lang="en-US" dirty="0"/>
              <a:t>, </a:t>
            </a:r>
            <a:r>
              <a:rPr lang="en-US" sz="1200" kern="1200" dirty="0">
                <a:solidFill>
                  <a:schemeClr val="tx1"/>
                </a:solidFill>
                <a:latin typeface="+mn-lt"/>
                <a:ea typeface="+mn-ea"/>
                <a:cs typeface="+mn-cs"/>
              </a:rPr>
              <a:t>YEARTXT</a:t>
            </a:r>
            <a:r>
              <a:rPr lang="en-US" dirty="0"/>
              <a:t>, </a:t>
            </a:r>
            <a:r>
              <a:rPr lang="en-US" sz="1200" kern="1200" dirty="0">
                <a:solidFill>
                  <a:schemeClr val="tx1"/>
                </a:solidFill>
                <a:latin typeface="+mn-lt"/>
                <a:ea typeface="+mn-ea"/>
                <a:cs typeface="+mn-cs"/>
              </a:rPr>
              <a:t>DATEA</a:t>
            </a:r>
            <a:r>
              <a:rPr lang="en-US" dirty="0"/>
              <a:t>, </a:t>
            </a:r>
            <a:r>
              <a:rPr lang="en-US" sz="1200" kern="1200" dirty="0">
                <a:solidFill>
                  <a:schemeClr val="tx1"/>
                </a:solidFill>
                <a:latin typeface="+mn-lt"/>
                <a:ea typeface="+mn-ea"/>
                <a:cs typeface="+mn-cs"/>
              </a:rPr>
              <a:t>INJURED</a:t>
            </a:r>
            <a:r>
              <a:rPr lang="en-US" dirty="0"/>
              <a:t>, </a:t>
            </a:r>
            <a:r>
              <a:rPr lang="en-US" sz="1200" kern="1200" dirty="0">
                <a:solidFill>
                  <a:schemeClr val="tx1"/>
                </a:solidFill>
                <a:latin typeface="+mn-lt"/>
                <a:ea typeface="+mn-ea"/>
                <a:cs typeface="+mn-cs"/>
              </a:rPr>
              <a:t>DEATHS</a:t>
            </a:r>
            <a:r>
              <a:rPr lang="en-US" dirty="0"/>
              <a:t>, and </a:t>
            </a:r>
            <a:r>
              <a:rPr lang="en-US" sz="1200" kern="1200" dirty="0">
                <a:solidFill>
                  <a:schemeClr val="tx1"/>
                </a:solidFill>
                <a:latin typeface="+mn-lt"/>
                <a:ea typeface="+mn-ea"/>
                <a:cs typeface="+mn-cs"/>
              </a:rPr>
              <a:t>MILEAGE</a:t>
            </a:r>
            <a:r>
              <a:rPr lang="en-US" dirty="0"/>
              <a:t>. This makes the dataset much easier to work with downstream.</a:t>
            </a:r>
          </a:p>
          <a:p>
            <a:r>
              <a:rPr lang="en-US" dirty="0"/>
              <a:t>Next, I remove rows that are missing critical information. In particular, I require a complaint ID, an event date, a vehicle year, and the make and model. Without those fields, the record can’t be reliably linked to a vehicle, so those rows are dropped.</a:t>
            </a:r>
          </a:p>
          <a:p>
            <a:r>
              <a:rPr lang="en-US" dirty="0"/>
              <a:t>Then I handle the </a:t>
            </a:r>
            <a:r>
              <a:rPr lang="en-US" b="1" dirty="0"/>
              <a:t>data types and outliers</a:t>
            </a:r>
            <a:r>
              <a:rPr lang="en-US" dirty="0"/>
              <a:t>. I convert the </a:t>
            </a:r>
            <a:r>
              <a:rPr lang="en-US" sz="1200" kern="1200" dirty="0">
                <a:solidFill>
                  <a:schemeClr val="tx1"/>
                </a:solidFill>
                <a:latin typeface="+mn-lt"/>
                <a:ea typeface="+mn-ea"/>
                <a:cs typeface="+mn-cs"/>
              </a:rPr>
              <a:t>DATEA</a:t>
            </a:r>
            <a:r>
              <a:rPr lang="en-US" dirty="0"/>
              <a:t> column from the raw </a:t>
            </a:r>
            <a:r>
              <a:rPr lang="en-US" sz="1200" kern="1200" dirty="0">
                <a:solidFill>
                  <a:schemeClr val="tx1"/>
                </a:solidFill>
                <a:latin typeface="+mn-lt"/>
                <a:ea typeface="+mn-ea"/>
                <a:cs typeface="+mn-cs"/>
              </a:rPr>
              <a:t>YYYYMMDD</a:t>
            </a:r>
            <a:r>
              <a:rPr lang="en-US" dirty="0"/>
              <a:t> format into a proper datetime type, and I convert </a:t>
            </a:r>
            <a:r>
              <a:rPr lang="en-US" sz="1200" kern="1200" dirty="0">
                <a:solidFill>
                  <a:schemeClr val="tx1"/>
                </a:solidFill>
                <a:latin typeface="+mn-lt"/>
                <a:ea typeface="+mn-ea"/>
                <a:cs typeface="+mn-cs"/>
              </a:rPr>
              <a:t>YEARTXT</a:t>
            </a:r>
            <a:r>
              <a:rPr lang="en-US" dirty="0"/>
              <a:t> to a numeric year. With those types in place, I can safely remove complaints that are dated in the future, as well as vehicle years that are beyond the current calendar year. I also apply a simple sanity check on mileage: any complaint with a mileage greater than one million miles is treated as a data entry error and filtered out.</a:t>
            </a:r>
          </a:p>
          <a:p>
            <a:r>
              <a:rPr lang="en-US" dirty="0"/>
              <a:t>After these quality checks, I remove exact duplicates based on the </a:t>
            </a:r>
            <a:r>
              <a:rPr lang="en-US" sz="1200" kern="1200" dirty="0">
                <a:solidFill>
                  <a:schemeClr val="tx1"/>
                </a:solidFill>
                <a:latin typeface="+mn-lt"/>
                <a:ea typeface="+mn-ea"/>
                <a:cs typeface="+mn-cs"/>
              </a:rPr>
              <a:t>ODINO</a:t>
            </a:r>
            <a:r>
              <a:rPr lang="en-US" dirty="0"/>
              <a:t> field, which uniquely identifies a complaint. This ensures that if the same complaint appears more than once in the source file, it is only counted once in the analysis.</a:t>
            </a:r>
          </a:p>
          <a:p>
            <a:r>
              <a:rPr lang="en-US" dirty="0"/>
              <a:t>Finally, I convert </a:t>
            </a:r>
            <a:r>
              <a:rPr lang="en-US" sz="1200" kern="1200" dirty="0">
                <a:solidFill>
                  <a:schemeClr val="tx1"/>
                </a:solidFill>
                <a:latin typeface="+mn-lt"/>
                <a:ea typeface="+mn-ea"/>
                <a:cs typeface="+mn-cs"/>
              </a:rPr>
              <a:t>DATEA</a:t>
            </a:r>
            <a:r>
              <a:rPr lang="en-US" dirty="0"/>
              <a:t> back into a clean string in </a:t>
            </a:r>
            <a:r>
              <a:rPr lang="en-US" sz="1200" kern="1200" dirty="0">
                <a:solidFill>
                  <a:schemeClr val="tx1"/>
                </a:solidFill>
                <a:latin typeface="+mn-lt"/>
                <a:ea typeface="+mn-ea"/>
                <a:cs typeface="+mn-cs"/>
              </a:rPr>
              <a:t>YYYY-MM-DD</a:t>
            </a:r>
            <a:r>
              <a:rPr lang="en-US" dirty="0"/>
              <a:t> format for CSV storage, cast </a:t>
            </a:r>
            <a:r>
              <a:rPr lang="en-US" sz="1200" kern="1200" dirty="0">
                <a:solidFill>
                  <a:schemeClr val="tx1"/>
                </a:solidFill>
                <a:latin typeface="+mn-lt"/>
                <a:ea typeface="+mn-ea"/>
                <a:cs typeface="+mn-cs"/>
              </a:rPr>
              <a:t>YEARTXT</a:t>
            </a:r>
            <a:r>
              <a:rPr lang="en-US" dirty="0"/>
              <a:t> to </a:t>
            </a:r>
            <a:r>
              <a:rPr lang="en-US" sz="1200" kern="1200" dirty="0">
                <a:solidFill>
                  <a:schemeClr val="tx1"/>
                </a:solidFill>
                <a:latin typeface="+mn-lt"/>
                <a:ea typeface="+mn-ea"/>
                <a:cs typeface="+mn-cs"/>
              </a:rPr>
              <a:t>int</a:t>
            </a:r>
            <a:r>
              <a:rPr lang="en-US" dirty="0"/>
              <a:t>, and store </a:t>
            </a:r>
            <a:r>
              <a:rPr lang="en-US" sz="1200" kern="1200" dirty="0">
                <a:solidFill>
                  <a:schemeClr val="tx1"/>
                </a:solidFill>
                <a:latin typeface="+mn-lt"/>
                <a:ea typeface="+mn-ea"/>
                <a:cs typeface="+mn-cs"/>
              </a:rPr>
              <a:t>MILEAGE</a:t>
            </a:r>
            <a:r>
              <a:rPr lang="en-US" dirty="0"/>
              <a:t> as a nullable integer type so missing values are preserved correctly. The cleaned result is written to </a:t>
            </a:r>
            <a:r>
              <a:rPr lang="en-US" sz="1200" kern="1200" dirty="0">
                <a:solidFill>
                  <a:schemeClr val="tx1"/>
                </a:solidFill>
                <a:latin typeface="+mn-lt"/>
                <a:ea typeface="+mn-ea"/>
                <a:cs typeface="+mn-cs"/>
              </a:rPr>
              <a:t>data/processed/</a:t>
            </a:r>
            <a:r>
              <a:rPr lang="en-US" sz="1200" kern="1200" dirty="0" err="1">
                <a:solidFill>
                  <a:schemeClr val="tx1"/>
                </a:solidFill>
                <a:latin typeface="+mn-lt"/>
                <a:ea typeface="+mn-ea"/>
                <a:cs typeface="+mn-cs"/>
              </a:rPr>
              <a:t>nhtsa_complaints_clean.csv</a:t>
            </a:r>
            <a:r>
              <a:rPr lang="en-US" dirty="0"/>
              <a:t>, and this becomes the trusted source for all later aggregations and joins.</a:t>
            </a:r>
          </a:p>
          <a:p>
            <a:r>
              <a:rPr lang="en-US" dirty="0"/>
              <a:t>Overall, the goal here is not to over-engineer the logic, but to make sure the complaints dataset is structurally sound, typed correctly, and uniquely keyed before it is integrated with the EPA vehicles</a:t>
            </a:r>
          </a:p>
        </p:txBody>
      </p:sp>
      <p:sp>
        <p:nvSpPr>
          <p:cNvPr id="4" name="Marcador de Posição do Número do Diapositivo 3">
            <a:extLst>
              <a:ext uri="{FF2B5EF4-FFF2-40B4-BE49-F238E27FC236}">
                <a16:creationId xmlns:a16="http://schemas.microsoft.com/office/drawing/2014/main" id="{1E04ED90-F4AE-4671-C650-BD929F8EE177}"/>
              </a:ext>
            </a:extLst>
          </p:cNvPr>
          <p:cNvSpPr>
            <a:spLocks noGrp="1"/>
          </p:cNvSpPr>
          <p:nvPr>
            <p:ph type="sldNum" sz="quarter" idx="5"/>
          </p:nvPr>
        </p:nvSpPr>
        <p:spPr/>
        <p:txBody>
          <a:bodyPr/>
          <a:lstStyle/>
          <a:p>
            <a:fld id="{95425017-EBB2-4EC1-9930-0281F5D6DBE0}" type="slidenum">
              <a:rPr lang="pt-PT" smtClean="0"/>
              <a:t>11</a:t>
            </a:fld>
            <a:endParaRPr lang="pt-PT"/>
          </a:p>
        </p:txBody>
      </p:sp>
    </p:spTree>
    <p:extLst>
      <p:ext uri="{BB962C8B-B14F-4D97-AF65-F5344CB8AC3E}">
        <p14:creationId xmlns:p14="http://schemas.microsoft.com/office/powerpoint/2010/main" val="294865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0D6DD-8EA5-B5A7-E389-7770F3D81929}"/>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AD0955F-6D76-F56E-AFD8-469C19E8C1B4}"/>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60D286C1-92E1-7454-68AC-592E10517F34}"/>
              </a:ext>
            </a:extLst>
          </p:cNvPr>
          <p:cNvSpPr>
            <a:spLocks noGrp="1"/>
          </p:cNvSpPr>
          <p:nvPr>
            <p:ph type="body" idx="1"/>
          </p:nvPr>
        </p:nvSpPr>
        <p:spPr/>
        <p:txBody>
          <a:bodyPr/>
          <a:lstStyle/>
          <a:p>
            <a:r>
              <a:rPr lang="en-US" dirty="0"/>
              <a:t>Finally, for the DOE dataset, the goal was to clean the alternative fuel stations in a way that makes them reliable for national infrastructure analysis.</a:t>
            </a:r>
          </a:p>
          <a:p>
            <a:r>
              <a:rPr lang="en-US" dirty="0"/>
              <a:t>I start from the CSV exported from the NREL API, which contains around 76 columns per station. The first step is to drop rows that are missing critical fields: latitude, longitude, fuel type, or status. Without those, we can’t geolocate the station or understand whether it’s in operation, so those records are removed.</a:t>
            </a:r>
          </a:p>
          <a:p>
            <a:r>
              <a:rPr lang="en-US" dirty="0"/>
              <a:t>Next, I perform </a:t>
            </a:r>
            <a:r>
              <a:rPr lang="en-US" b="1" dirty="0"/>
              <a:t>geographic sanity checks</a:t>
            </a:r>
            <a:r>
              <a:rPr lang="en-US" dirty="0"/>
              <a:t>.</a:t>
            </a:r>
            <a:br>
              <a:rPr lang="en-US" dirty="0"/>
            </a:br>
            <a:r>
              <a:rPr lang="en-US" dirty="0"/>
              <a:t>I restrict the coordinates to a latitude between 18 and 72 degrees and a longitude between –180 and –65. These bounds are chosen to comfortably cover the United States including Alaska and Hawaii, while still catching obvious data-entry errors far outside the country. I also remove stations located exactly at coordinate (0, 0), which is a common placeholder or error value.</a:t>
            </a:r>
          </a:p>
          <a:p>
            <a:r>
              <a:rPr lang="en-US" dirty="0"/>
              <a:t>After that, I remove duplicate stations based on the unique </a:t>
            </a:r>
            <a:r>
              <a:rPr lang="en-US" sz="1200" kern="1200" dirty="0">
                <a:solidFill>
                  <a:schemeClr val="tx1"/>
                </a:solidFill>
                <a:latin typeface="+mn-lt"/>
                <a:ea typeface="+mn-ea"/>
                <a:cs typeface="+mn-cs"/>
              </a:rPr>
              <a:t>id</a:t>
            </a:r>
            <a:r>
              <a:rPr lang="en-US" dirty="0"/>
              <a:t> provided by the NREL API. This guarantees that each physical station appears only once in the cleaned dataset.</a:t>
            </a:r>
          </a:p>
          <a:p>
            <a:r>
              <a:rPr lang="en-US" dirty="0"/>
              <a:t>Then I filter down to the </a:t>
            </a:r>
            <a:r>
              <a:rPr lang="en-US" b="1" dirty="0"/>
              <a:t>relevant alternative fuels</a:t>
            </a:r>
            <a:r>
              <a:rPr lang="en-US" dirty="0"/>
              <a:t>: electricity, LNG, CNG, biodiesel, E85, and hydrogen. If any purely gasoline or diesel entries appear in the raw file, they are excluded at this stage because they are not meaningful for alternative fuel infrastructure analysis.</a:t>
            </a:r>
          </a:p>
          <a:p>
            <a:r>
              <a:rPr lang="en-US" dirty="0"/>
              <a:t>Finally, I reduce the number of columns to a focused subset: fuel type, station name, address, state, coordinates, status, access type, and EV network–related fields, when available. The cleaned result is saved as </a:t>
            </a:r>
            <a:r>
              <a:rPr lang="en-US" sz="1200" kern="1200" dirty="0" err="1">
                <a:solidFill>
                  <a:schemeClr val="tx1"/>
                </a:solidFill>
                <a:latin typeface="+mn-lt"/>
                <a:ea typeface="+mn-ea"/>
                <a:cs typeface="+mn-cs"/>
              </a:rPr>
              <a:t>doe_fuel_stations_clean.csv</a:t>
            </a:r>
            <a:r>
              <a:rPr lang="en-US" dirty="0"/>
              <a:t> and this becomes the input for the infrastructure metrics in the integration step.</a:t>
            </a:r>
          </a:p>
          <a:p>
            <a:r>
              <a:rPr lang="en-US" dirty="0"/>
              <a:t>The idea is to keep the DOE dataset lean, geographically valid, and focused strictly on the alternative fuels we care about.</a:t>
            </a:r>
          </a:p>
        </p:txBody>
      </p:sp>
      <p:sp>
        <p:nvSpPr>
          <p:cNvPr id="4" name="Marcador de Posição do Número do Diapositivo 3">
            <a:extLst>
              <a:ext uri="{FF2B5EF4-FFF2-40B4-BE49-F238E27FC236}">
                <a16:creationId xmlns:a16="http://schemas.microsoft.com/office/drawing/2014/main" id="{52193706-75F5-A1D5-084A-8A2DC9C429CD}"/>
              </a:ext>
            </a:extLst>
          </p:cNvPr>
          <p:cNvSpPr>
            <a:spLocks noGrp="1"/>
          </p:cNvSpPr>
          <p:nvPr>
            <p:ph type="sldNum" sz="quarter" idx="5"/>
          </p:nvPr>
        </p:nvSpPr>
        <p:spPr/>
        <p:txBody>
          <a:bodyPr/>
          <a:lstStyle/>
          <a:p>
            <a:fld id="{95425017-EBB2-4EC1-9930-0281F5D6DBE0}" type="slidenum">
              <a:rPr lang="pt-PT" smtClean="0"/>
              <a:t>12</a:t>
            </a:fld>
            <a:endParaRPr lang="pt-PT"/>
          </a:p>
        </p:txBody>
      </p:sp>
    </p:spTree>
    <p:extLst>
      <p:ext uri="{BB962C8B-B14F-4D97-AF65-F5344CB8AC3E}">
        <p14:creationId xmlns:p14="http://schemas.microsoft.com/office/powerpoint/2010/main" val="403206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C8EB-AE59-A25E-0FBA-7D2ED4C1CB1C}"/>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DE591799-7678-2761-2AB8-3E0F6B23F9D4}"/>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9F988677-E9B0-5D76-16AB-263955C71F41}"/>
              </a:ext>
            </a:extLst>
          </p:cNvPr>
          <p:cNvSpPr>
            <a:spLocks noGrp="1"/>
          </p:cNvSpPr>
          <p:nvPr>
            <p:ph type="body" idx="1"/>
          </p:nvPr>
        </p:nvSpPr>
        <p:spPr/>
        <p:txBody>
          <a:bodyPr/>
          <a:lstStyle/>
          <a:p>
            <a:r>
              <a:rPr lang="en-US" dirty="0"/>
              <a:t>Data integration is what actually transforms these three datasets into business value.</a:t>
            </a:r>
            <a:br>
              <a:rPr lang="en-US" dirty="0"/>
            </a:br>
            <a:r>
              <a:rPr lang="en-US" dirty="0"/>
              <a:t>Individually, EPA, NHTSA, and DOE all answer isolated questions — fuel economy, complaints, and infrastructure — but none of them create insight on their own.</a:t>
            </a:r>
            <a:br>
              <a:rPr lang="en-US" dirty="0"/>
            </a:br>
            <a:r>
              <a:rPr lang="en-US" dirty="0"/>
              <a:t>By integrating them, we connect performance, reliability, and real-world usability.</a:t>
            </a:r>
            <a:br>
              <a:rPr lang="en-US" dirty="0"/>
            </a:br>
            <a:r>
              <a:rPr lang="en-US" dirty="0"/>
              <a:t>That’s what matters for an automotive supplier: understanding not just the vehicle, but how it behaves, how customers experience it, and whether the infrastructure supports it.</a:t>
            </a:r>
          </a:p>
          <a:p>
            <a:r>
              <a:rPr lang="en-US" dirty="0"/>
              <a:t>To keep this actionable, I didn’t build one giant dataset — I built </a:t>
            </a:r>
            <a:r>
              <a:rPr lang="en-US" b="1" dirty="0"/>
              <a:t>three purpose-built outputs</a:t>
            </a:r>
            <a:r>
              <a:rPr lang="en-US" dirty="0"/>
              <a:t>, each answering a different strategic question:</a:t>
            </a:r>
          </a:p>
          <a:p>
            <a:r>
              <a:rPr lang="en-US" b="1" dirty="0"/>
              <a:t>Vehicle Complaints Analysis (EPA + NHTSA)</a:t>
            </a:r>
            <a:br>
              <a:rPr lang="en-US" dirty="0"/>
            </a:br>
            <a:r>
              <a:rPr lang="en-US" dirty="0"/>
              <a:t>Built to understand </a:t>
            </a:r>
            <a:r>
              <a:rPr lang="en-US" i="1" dirty="0"/>
              <a:t>reliability in the context of fuel economy.</a:t>
            </a:r>
            <a:br>
              <a:rPr lang="en-US" dirty="0"/>
            </a:br>
            <a:r>
              <a:rPr lang="en-US" dirty="0"/>
              <a:t>It answers:</a:t>
            </a:r>
            <a:br>
              <a:rPr lang="en-US" dirty="0"/>
            </a:br>
            <a:r>
              <a:rPr lang="en-US" dirty="0"/>
              <a:t>– Which vehicles are efficient </a:t>
            </a:r>
            <a:r>
              <a:rPr lang="en-US" i="1" dirty="0"/>
              <a:t>and</a:t>
            </a:r>
            <a:r>
              <a:rPr lang="en-US" dirty="0"/>
              <a:t> reliable?</a:t>
            </a:r>
            <a:br>
              <a:rPr lang="en-US" dirty="0"/>
            </a:br>
            <a:r>
              <a:rPr lang="en-US" dirty="0"/>
              <a:t>– Are EVs experiencing fewer complaints?</a:t>
            </a:r>
            <a:br>
              <a:rPr lang="en-US" dirty="0"/>
            </a:br>
            <a:r>
              <a:rPr lang="en-US" dirty="0"/>
              <a:t>– What models have high complaint rates or safety signals?</a:t>
            </a:r>
          </a:p>
          <a:p>
            <a:r>
              <a:rPr lang="en-US" b="1" dirty="0"/>
              <a:t>Fuel Infrastructure Analysis (EPA + DOE)</a:t>
            </a:r>
            <a:br>
              <a:rPr lang="en-US" dirty="0"/>
            </a:br>
            <a:r>
              <a:rPr lang="en-US" dirty="0"/>
              <a:t>Built to quantify </a:t>
            </a:r>
            <a:r>
              <a:rPr lang="en-US" i="1" dirty="0"/>
              <a:t>infrastructure readiness</a:t>
            </a:r>
            <a:r>
              <a:rPr lang="en-US" dirty="0"/>
              <a:t> for each fuel type.</a:t>
            </a:r>
            <a:br>
              <a:rPr lang="en-US" dirty="0"/>
            </a:br>
            <a:r>
              <a:rPr lang="en-US" dirty="0"/>
              <a:t>It answers:</a:t>
            </a:r>
            <a:br>
              <a:rPr lang="en-US" dirty="0"/>
            </a:br>
            <a:r>
              <a:rPr lang="en-US" dirty="0"/>
              <a:t>– Are there enough charging stations or alternative fuel stations?</a:t>
            </a:r>
            <a:br>
              <a:rPr lang="en-US" dirty="0"/>
            </a:br>
            <a:r>
              <a:rPr lang="en-US" dirty="0"/>
              <a:t>– Which fuels have the worst coverage?</a:t>
            </a:r>
            <a:br>
              <a:rPr lang="en-US" dirty="0"/>
            </a:br>
            <a:r>
              <a:rPr lang="en-US" dirty="0"/>
              <a:t>– How infrastructure evolves across years.</a:t>
            </a:r>
          </a:p>
          <a:p>
            <a:r>
              <a:rPr lang="en-US" b="1" dirty="0"/>
              <a:t>Comprehensive Vehicle Analysis (EPA + NHTSA + DOE)</a:t>
            </a:r>
            <a:br>
              <a:rPr lang="en-US" dirty="0"/>
            </a:br>
            <a:r>
              <a:rPr lang="en-US" dirty="0"/>
              <a:t>Built to tie </a:t>
            </a:r>
            <a:r>
              <a:rPr lang="en-US" i="1" dirty="0"/>
              <a:t>all three perspectives together.</a:t>
            </a:r>
            <a:br>
              <a:rPr lang="en-US" dirty="0"/>
            </a:br>
            <a:r>
              <a:rPr lang="en-US" dirty="0"/>
              <a:t>It answers:</a:t>
            </a:r>
            <a:br>
              <a:rPr lang="en-US" dirty="0"/>
            </a:br>
            <a:r>
              <a:rPr lang="en-US" dirty="0"/>
              <a:t>– Does poor infrastructure correlate with more complaints?</a:t>
            </a:r>
            <a:br>
              <a:rPr lang="en-US" dirty="0"/>
            </a:br>
            <a:r>
              <a:rPr lang="en-US" dirty="0"/>
              <a:t>– Which vehicle segments offer the best opportunities: efficient, reliable, and well-supported?</a:t>
            </a:r>
            <a:br>
              <a:rPr lang="en-US" dirty="0"/>
            </a:br>
            <a:r>
              <a:rPr lang="en-US" dirty="0"/>
              <a:t>– Where are the gaps in the market?</a:t>
            </a:r>
          </a:p>
          <a:p>
            <a:r>
              <a:rPr lang="en-US" dirty="0"/>
              <a:t>So the value comes from connecting these datasets in a structured way, and the three outputs exist because each one supports a different layer of decision-making.”</a:t>
            </a:r>
          </a:p>
        </p:txBody>
      </p:sp>
      <p:sp>
        <p:nvSpPr>
          <p:cNvPr id="4" name="Marcador de Posição do Número do Diapositivo 3">
            <a:extLst>
              <a:ext uri="{FF2B5EF4-FFF2-40B4-BE49-F238E27FC236}">
                <a16:creationId xmlns:a16="http://schemas.microsoft.com/office/drawing/2014/main" id="{6B5C772B-2D64-15A3-7D73-6827C81BBFDB}"/>
              </a:ext>
            </a:extLst>
          </p:cNvPr>
          <p:cNvSpPr>
            <a:spLocks noGrp="1"/>
          </p:cNvSpPr>
          <p:nvPr>
            <p:ph type="sldNum" sz="quarter" idx="5"/>
          </p:nvPr>
        </p:nvSpPr>
        <p:spPr/>
        <p:txBody>
          <a:bodyPr/>
          <a:lstStyle/>
          <a:p>
            <a:fld id="{95425017-EBB2-4EC1-9930-0281F5D6DBE0}" type="slidenum">
              <a:rPr lang="pt-PT" smtClean="0"/>
              <a:t>13</a:t>
            </a:fld>
            <a:endParaRPr lang="pt-PT"/>
          </a:p>
        </p:txBody>
      </p:sp>
    </p:spTree>
    <p:extLst>
      <p:ext uri="{BB962C8B-B14F-4D97-AF65-F5344CB8AC3E}">
        <p14:creationId xmlns:p14="http://schemas.microsoft.com/office/powerpoint/2010/main" val="3484163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74946-9A5F-8F6F-0BFE-4CEF1130043C}"/>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71B8D7ED-8062-8E68-1F67-F113B28E08DD}"/>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45AF2B16-1F9C-6709-67C2-37A5010509E0}"/>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4C07B67F-81AD-8EB7-0D6C-FAF702241454}"/>
              </a:ext>
            </a:extLst>
          </p:cNvPr>
          <p:cNvSpPr>
            <a:spLocks noGrp="1"/>
          </p:cNvSpPr>
          <p:nvPr>
            <p:ph type="sldNum" sz="quarter" idx="5"/>
          </p:nvPr>
        </p:nvSpPr>
        <p:spPr/>
        <p:txBody>
          <a:bodyPr/>
          <a:lstStyle/>
          <a:p>
            <a:fld id="{95425017-EBB2-4EC1-9930-0281F5D6DBE0}" type="slidenum">
              <a:rPr lang="pt-PT" smtClean="0"/>
              <a:t>14</a:t>
            </a:fld>
            <a:endParaRPr lang="pt-PT"/>
          </a:p>
        </p:txBody>
      </p:sp>
    </p:spTree>
    <p:extLst>
      <p:ext uri="{BB962C8B-B14F-4D97-AF65-F5344CB8AC3E}">
        <p14:creationId xmlns:p14="http://schemas.microsoft.com/office/powerpoint/2010/main" val="639999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DB766-2466-11AC-6FEA-D59511B82D2B}"/>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7898D0F-A98B-5CD1-BD88-62E955BBDE8A}"/>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E0BA05B5-BF12-7A1A-E6F0-EAEBE3E9A375}"/>
              </a:ext>
            </a:extLst>
          </p:cNvPr>
          <p:cNvSpPr>
            <a:spLocks noGrp="1"/>
          </p:cNvSpPr>
          <p:nvPr>
            <p:ph type="body" idx="1"/>
          </p:nvPr>
        </p:nvSpPr>
        <p:spPr/>
        <p:txBody>
          <a:bodyPr/>
          <a:lstStyle/>
          <a:p>
            <a:r>
              <a:rPr lang="en-US" dirty="0"/>
              <a:t>For the loading phase, I simulate pushing the three integrated CSVs into </a:t>
            </a:r>
            <a:r>
              <a:rPr lang="en-US" b="1" dirty="0"/>
              <a:t>Databricks Delta Lake</a:t>
            </a:r>
            <a:r>
              <a:rPr lang="en-US" dirty="0"/>
              <a:t>.</a:t>
            </a:r>
          </a:p>
          <a:p>
            <a:r>
              <a:rPr lang="en-US" dirty="0"/>
              <a:t>I chose Delta Lake because it's a very good fit for analytics: it gives ACID guarantees, automatic versioning, fast reads, and it integrates naturally with Spark and Databricks notebooks.</a:t>
            </a:r>
          </a:p>
          <a:p>
            <a:r>
              <a:rPr lang="en-US" dirty="0"/>
              <a:t>I load the tables under a specific </a:t>
            </a:r>
            <a:r>
              <a:rPr lang="en-US" b="1" dirty="0"/>
              <a:t>catalog</a:t>
            </a:r>
            <a:r>
              <a:rPr lang="en-US" dirty="0"/>
              <a:t> and </a:t>
            </a:r>
            <a:r>
              <a:rPr lang="en-US" b="1" dirty="0"/>
              <a:t>schema</a:t>
            </a:r>
            <a:r>
              <a:rPr lang="en-US" dirty="0"/>
              <a:t>—in this case </a:t>
            </a:r>
            <a:r>
              <a:rPr lang="en-US" sz="1200" kern="1200" dirty="0" err="1">
                <a:solidFill>
                  <a:schemeClr val="tx1"/>
                </a:solidFill>
                <a:latin typeface="+mn-lt"/>
                <a:ea typeface="+mn-ea"/>
                <a:cs typeface="+mn-cs"/>
              </a:rPr>
              <a:t>automotive_data.analytics</a:t>
            </a:r>
            <a:r>
              <a:rPr lang="en-US" dirty="0"/>
              <a:t>.</a:t>
            </a:r>
            <a:br>
              <a:rPr lang="en-US" dirty="0"/>
            </a:br>
            <a:r>
              <a:rPr lang="en-US" dirty="0"/>
              <a:t>The catalog is basically the high-level container, and the schema organizes the tables logically.</a:t>
            </a:r>
            <a:br>
              <a:rPr lang="en-US" dirty="0"/>
            </a:br>
            <a:r>
              <a:rPr lang="en-US" dirty="0"/>
              <a:t>So after the load, anyone querying analytics data can just run</a:t>
            </a:r>
            <a:br>
              <a:rPr lang="en-US" dirty="0"/>
            </a:br>
            <a:r>
              <a:rPr lang="en-US" sz="1200" kern="1200" dirty="0">
                <a:solidFill>
                  <a:schemeClr val="tx1"/>
                </a:solidFill>
                <a:latin typeface="+mn-lt"/>
                <a:ea typeface="+mn-ea"/>
                <a:cs typeface="+mn-cs"/>
              </a:rPr>
              <a:t>SELECT * FROM </a:t>
            </a:r>
            <a:r>
              <a:rPr lang="en-US" sz="1200" kern="1200" dirty="0" err="1">
                <a:solidFill>
                  <a:schemeClr val="tx1"/>
                </a:solidFill>
                <a:latin typeface="+mn-lt"/>
                <a:ea typeface="+mn-ea"/>
                <a:cs typeface="+mn-cs"/>
              </a:rPr>
              <a:t>automotive_data.analytics.vehicle_complaints_analysis</a:t>
            </a:r>
            <a:r>
              <a:rPr lang="en-US" dirty="0"/>
              <a:t>.</a:t>
            </a:r>
          </a:p>
          <a:p>
            <a:r>
              <a:rPr lang="en-US" dirty="0"/>
              <a:t>The strategy here is </a:t>
            </a:r>
            <a:r>
              <a:rPr lang="en-US" b="1" dirty="0"/>
              <a:t>full refresh</a:t>
            </a:r>
            <a:r>
              <a:rPr lang="en-US" dirty="0"/>
              <a:t>: recreate each table and reload all rows from the integrated CSVs.</a:t>
            </a:r>
            <a:br>
              <a:rPr lang="en-US" dirty="0"/>
            </a:br>
            <a:r>
              <a:rPr lang="en-US" dirty="0"/>
              <a:t>After loading, I run OPTIMIZE.</a:t>
            </a:r>
          </a:p>
          <a:p>
            <a:r>
              <a:rPr lang="en-US" dirty="0"/>
              <a:t>A simple example of what OPTIMIZE does:</a:t>
            </a:r>
            <a:br>
              <a:rPr lang="en-US" dirty="0"/>
            </a:br>
            <a:r>
              <a:rPr lang="en-US" dirty="0"/>
              <a:t>if a dataset gets written as hundreds of small files, OPTIMIZE compacts them into a few large files.</a:t>
            </a:r>
            <a:br>
              <a:rPr lang="en-US" dirty="0"/>
            </a:br>
            <a:r>
              <a:rPr lang="en-US" dirty="0"/>
              <a:t>This makes queries much faster because Spark has fewer files to scan.</a:t>
            </a:r>
          </a:p>
          <a:p>
            <a:r>
              <a:rPr lang="en-US" dirty="0"/>
              <a:t>So this part ensures we end up with clean, query-efficient Delta tables ready for analytics.</a:t>
            </a:r>
          </a:p>
        </p:txBody>
      </p:sp>
      <p:sp>
        <p:nvSpPr>
          <p:cNvPr id="4" name="Marcador de Posição do Número do Diapositivo 3">
            <a:extLst>
              <a:ext uri="{FF2B5EF4-FFF2-40B4-BE49-F238E27FC236}">
                <a16:creationId xmlns:a16="http://schemas.microsoft.com/office/drawing/2014/main" id="{FF58648F-0F9A-D938-64A5-065C919B3B4E}"/>
              </a:ext>
            </a:extLst>
          </p:cNvPr>
          <p:cNvSpPr>
            <a:spLocks noGrp="1"/>
          </p:cNvSpPr>
          <p:nvPr>
            <p:ph type="sldNum" sz="quarter" idx="5"/>
          </p:nvPr>
        </p:nvSpPr>
        <p:spPr/>
        <p:txBody>
          <a:bodyPr/>
          <a:lstStyle/>
          <a:p>
            <a:fld id="{95425017-EBB2-4EC1-9930-0281F5D6DBE0}" type="slidenum">
              <a:rPr lang="pt-PT" smtClean="0"/>
              <a:t>15</a:t>
            </a:fld>
            <a:endParaRPr lang="pt-PT"/>
          </a:p>
        </p:txBody>
      </p:sp>
    </p:spTree>
    <p:extLst>
      <p:ext uri="{BB962C8B-B14F-4D97-AF65-F5344CB8AC3E}">
        <p14:creationId xmlns:p14="http://schemas.microsoft.com/office/powerpoint/2010/main" val="288784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FD62-1BF7-9543-77A9-4F7A556871A0}"/>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56B66EDB-6940-8093-158A-DD350859CCD6}"/>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6BDFDB8C-F548-AF18-FA8A-A33135EA9BAD}"/>
              </a:ext>
            </a:extLst>
          </p:cNvPr>
          <p:cNvSpPr>
            <a:spLocks noGrp="1"/>
          </p:cNvSpPr>
          <p:nvPr>
            <p:ph type="body" idx="1"/>
          </p:nvPr>
        </p:nvSpPr>
        <p:spPr/>
        <p:txBody>
          <a:bodyPr/>
          <a:lstStyle/>
          <a:p>
            <a:r>
              <a:rPr lang="en-US" dirty="0"/>
              <a:t>Since I can’t connect to a real Databricks workspace here, the script reproduces what the loading process </a:t>
            </a:r>
            <a:r>
              <a:rPr lang="en-US" i="1" dirty="0"/>
              <a:t>would</a:t>
            </a:r>
            <a:r>
              <a:rPr lang="en-US" dirty="0"/>
              <a:t> do.</a:t>
            </a:r>
          </a:p>
          <a:p>
            <a:r>
              <a:rPr lang="en-US" dirty="0"/>
              <a:t>It reads each CSV with pandas to detect the schema, then dynamically generates the exact </a:t>
            </a:r>
            <a:r>
              <a:rPr lang="en-US" sz="1200" kern="1200" dirty="0">
                <a:solidFill>
                  <a:schemeClr val="tx1"/>
                </a:solidFill>
                <a:latin typeface="+mn-lt"/>
                <a:ea typeface="+mn-ea"/>
                <a:cs typeface="+mn-cs"/>
              </a:rPr>
              <a:t>CREATE TABLE</a:t>
            </a:r>
            <a:r>
              <a:rPr lang="en-US" dirty="0"/>
              <a:t> command that Delta Lake would use.</a:t>
            </a:r>
            <a:br>
              <a:rPr lang="en-US" dirty="0"/>
            </a:br>
            <a:r>
              <a:rPr lang="en-US" dirty="0"/>
              <a:t>It also prints the </a:t>
            </a:r>
            <a:r>
              <a:rPr lang="en-US" sz="1200" kern="1200" dirty="0">
                <a:solidFill>
                  <a:schemeClr val="tx1"/>
                </a:solidFill>
                <a:latin typeface="+mn-lt"/>
                <a:ea typeface="+mn-ea"/>
                <a:cs typeface="+mn-cs"/>
              </a:rPr>
              <a:t>COPY INTO</a:t>
            </a:r>
            <a:r>
              <a:rPr lang="en-US" dirty="0"/>
              <a:t> commands that would load the files into the Delta tables inside the </a:t>
            </a:r>
            <a:r>
              <a:rPr lang="en-US" sz="1200" kern="1200" dirty="0" err="1">
                <a:solidFill>
                  <a:schemeClr val="tx1"/>
                </a:solidFill>
                <a:latin typeface="+mn-lt"/>
                <a:ea typeface="+mn-ea"/>
                <a:cs typeface="+mn-cs"/>
              </a:rPr>
              <a:t>automotive_data.analytics</a:t>
            </a:r>
            <a:r>
              <a:rPr lang="en-US" dirty="0"/>
              <a:t> schema.</a:t>
            </a:r>
          </a:p>
          <a:p>
            <a:r>
              <a:rPr lang="en-US" dirty="0"/>
              <a:t>After that, it simulates the OPTIMIZE step and prints how many records each table would contain.</a:t>
            </a:r>
          </a:p>
          <a:p>
            <a:r>
              <a:rPr lang="en-US" dirty="0"/>
              <a:t>So the script doesn’t actually push data to Databricks—but it mirrors the real workflow that a Delta-based pipeline would use.</a:t>
            </a:r>
          </a:p>
        </p:txBody>
      </p:sp>
      <p:sp>
        <p:nvSpPr>
          <p:cNvPr id="4" name="Marcador de Posição do Número do Diapositivo 3">
            <a:extLst>
              <a:ext uri="{FF2B5EF4-FFF2-40B4-BE49-F238E27FC236}">
                <a16:creationId xmlns:a16="http://schemas.microsoft.com/office/drawing/2014/main" id="{52302BFC-CE03-1AF3-3921-E9F2ECFBA5AA}"/>
              </a:ext>
            </a:extLst>
          </p:cNvPr>
          <p:cNvSpPr>
            <a:spLocks noGrp="1"/>
          </p:cNvSpPr>
          <p:nvPr>
            <p:ph type="sldNum" sz="quarter" idx="5"/>
          </p:nvPr>
        </p:nvSpPr>
        <p:spPr/>
        <p:txBody>
          <a:bodyPr/>
          <a:lstStyle/>
          <a:p>
            <a:fld id="{95425017-EBB2-4EC1-9930-0281F5D6DBE0}" type="slidenum">
              <a:rPr lang="pt-PT" smtClean="0"/>
              <a:t>16</a:t>
            </a:fld>
            <a:endParaRPr lang="pt-PT"/>
          </a:p>
        </p:txBody>
      </p:sp>
    </p:spTree>
    <p:extLst>
      <p:ext uri="{BB962C8B-B14F-4D97-AF65-F5344CB8AC3E}">
        <p14:creationId xmlns:p14="http://schemas.microsoft.com/office/powerpoint/2010/main" val="1201357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B2FA9-239B-0B10-8C98-ECF3FDC6D37B}"/>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A29861C-995C-A4CB-CE74-37605A42AE4A}"/>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CD26AB3F-2D23-6887-04B1-EEF980777151}"/>
              </a:ext>
            </a:extLst>
          </p:cNvPr>
          <p:cNvSpPr>
            <a:spLocks noGrp="1"/>
          </p:cNvSpPr>
          <p:nvPr>
            <p:ph type="body" idx="1"/>
          </p:nvPr>
        </p:nvSpPr>
        <p:spPr/>
        <p:txBody>
          <a:bodyPr/>
          <a:lstStyle/>
          <a:p>
            <a:r>
              <a:rPr lang="en-US" dirty="0"/>
              <a:t>Since I can’t connect to a real Databricks workspace here, the script reproduces what the loading process </a:t>
            </a:r>
            <a:r>
              <a:rPr lang="en-US" i="1" dirty="0"/>
              <a:t>would</a:t>
            </a:r>
            <a:r>
              <a:rPr lang="en-US" dirty="0"/>
              <a:t> do.</a:t>
            </a:r>
          </a:p>
          <a:p>
            <a:r>
              <a:rPr lang="en-US" dirty="0"/>
              <a:t>It reads each CSV with pandas to detect the schema, then dynamically generates the exact </a:t>
            </a:r>
            <a:r>
              <a:rPr lang="en-US" sz="1200" kern="1200" dirty="0">
                <a:solidFill>
                  <a:schemeClr val="tx1"/>
                </a:solidFill>
                <a:latin typeface="+mn-lt"/>
                <a:ea typeface="+mn-ea"/>
                <a:cs typeface="+mn-cs"/>
              </a:rPr>
              <a:t>CREATE TABLE</a:t>
            </a:r>
            <a:r>
              <a:rPr lang="en-US" dirty="0"/>
              <a:t> command that Delta Lake would use.</a:t>
            </a:r>
            <a:br>
              <a:rPr lang="en-US" dirty="0"/>
            </a:br>
            <a:r>
              <a:rPr lang="en-US" dirty="0"/>
              <a:t>It also prints the </a:t>
            </a:r>
            <a:r>
              <a:rPr lang="en-US" sz="1200" kern="1200" dirty="0">
                <a:solidFill>
                  <a:schemeClr val="tx1"/>
                </a:solidFill>
                <a:latin typeface="+mn-lt"/>
                <a:ea typeface="+mn-ea"/>
                <a:cs typeface="+mn-cs"/>
              </a:rPr>
              <a:t>COPY INTO</a:t>
            </a:r>
            <a:r>
              <a:rPr lang="en-US" dirty="0"/>
              <a:t> commands that would load the files into the Delta tables inside the </a:t>
            </a:r>
            <a:r>
              <a:rPr lang="en-US" sz="1200" kern="1200" dirty="0" err="1">
                <a:solidFill>
                  <a:schemeClr val="tx1"/>
                </a:solidFill>
                <a:latin typeface="+mn-lt"/>
                <a:ea typeface="+mn-ea"/>
                <a:cs typeface="+mn-cs"/>
              </a:rPr>
              <a:t>automotive_data.analytics</a:t>
            </a:r>
            <a:r>
              <a:rPr lang="en-US" dirty="0"/>
              <a:t> schema.</a:t>
            </a:r>
          </a:p>
          <a:p>
            <a:r>
              <a:rPr lang="en-US" dirty="0"/>
              <a:t>After that, it simulates the OPTIMIZE step and prints how many records each table would contain.</a:t>
            </a:r>
          </a:p>
          <a:p>
            <a:r>
              <a:rPr lang="en-US" dirty="0"/>
              <a:t>So the script doesn’t actually push data to Databricks—but it mirrors the real workflow that a Delta-based pipeline would use.</a:t>
            </a:r>
          </a:p>
        </p:txBody>
      </p:sp>
      <p:sp>
        <p:nvSpPr>
          <p:cNvPr id="4" name="Marcador de Posição do Número do Diapositivo 3">
            <a:extLst>
              <a:ext uri="{FF2B5EF4-FFF2-40B4-BE49-F238E27FC236}">
                <a16:creationId xmlns:a16="http://schemas.microsoft.com/office/drawing/2014/main" id="{7FDCE33B-D281-C018-C480-623EEFC7264A}"/>
              </a:ext>
            </a:extLst>
          </p:cNvPr>
          <p:cNvSpPr>
            <a:spLocks noGrp="1"/>
          </p:cNvSpPr>
          <p:nvPr>
            <p:ph type="sldNum" sz="quarter" idx="5"/>
          </p:nvPr>
        </p:nvSpPr>
        <p:spPr/>
        <p:txBody>
          <a:bodyPr/>
          <a:lstStyle/>
          <a:p>
            <a:fld id="{95425017-EBB2-4EC1-9930-0281F5D6DBE0}" type="slidenum">
              <a:rPr lang="pt-PT" smtClean="0"/>
              <a:t>17</a:t>
            </a:fld>
            <a:endParaRPr lang="pt-PT"/>
          </a:p>
        </p:txBody>
      </p:sp>
    </p:spTree>
    <p:extLst>
      <p:ext uri="{BB962C8B-B14F-4D97-AF65-F5344CB8AC3E}">
        <p14:creationId xmlns:p14="http://schemas.microsoft.com/office/powerpoint/2010/main" val="3857298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65473-2AF3-5619-F568-0BC3ABB2756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4E344EA0-727E-5283-401C-C3261B18C742}"/>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84B0435A-8283-C199-3A01-E1E39BC3003F}"/>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C4767C8C-1DDE-A1FA-D335-8EB07D97B2A0}"/>
              </a:ext>
            </a:extLst>
          </p:cNvPr>
          <p:cNvSpPr>
            <a:spLocks noGrp="1"/>
          </p:cNvSpPr>
          <p:nvPr>
            <p:ph type="sldNum" sz="quarter" idx="5"/>
          </p:nvPr>
        </p:nvSpPr>
        <p:spPr/>
        <p:txBody>
          <a:bodyPr/>
          <a:lstStyle/>
          <a:p>
            <a:fld id="{95425017-EBB2-4EC1-9930-0281F5D6DBE0}" type="slidenum">
              <a:rPr lang="pt-PT" smtClean="0"/>
              <a:t>18</a:t>
            </a:fld>
            <a:endParaRPr lang="pt-PT"/>
          </a:p>
        </p:txBody>
      </p:sp>
    </p:spTree>
    <p:extLst>
      <p:ext uri="{BB962C8B-B14F-4D97-AF65-F5344CB8AC3E}">
        <p14:creationId xmlns:p14="http://schemas.microsoft.com/office/powerpoint/2010/main" val="298637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A6187-63DD-EFF7-C3BF-AA25669583DE}"/>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11479AEA-A0BD-4B79-FD3C-DD4971479DDD}"/>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C1386927-36F5-CC92-0EAF-8A3BCEE65637}"/>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F1FE2DA4-146A-7411-1A64-D8065E9EB97C}"/>
              </a:ext>
            </a:extLst>
          </p:cNvPr>
          <p:cNvSpPr>
            <a:spLocks noGrp="1"/>
          </p:cNvSpPr>
          <p:nvPr>
            <p:ph type="sldNum" sz="quarter" idx="5"/>
          </p:nvPr>
        </p:nvSpPr>
        <p:spPr/>
        <p:txBody>
          <a:bodyPr/>
          <a:lstStyle/>
          <a:p>
            <a:fld id="{95425017-EBB2-4EC1-9930-0281F5D6DBE0}" type="slidenum">
              <a:rPr lang="pt-PT" smtClean="0"/>
              <a:t>19</a:t>
            </a:fld>
            <a:endParaRPr lang="pt-PT"/>
          </a:p>
        </p:txBody>
      </p:sp>
    </p:spTree>
    <p:extLst>
      <p:ext uri="{BB962C8B-B14F-4D97-AF65-F5344CB8AC3E}">
        <p14:creationId xmlns:p14="http://schemas.microsoft.com/office/powerpoint/2010/main" val="147360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C54F3-1A15-4E1C-BE4A-170D46C64B9E}"/>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22BC8FC-E8EB-03EE-C0D7-9E72B525C50A}"/>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EA965285-DCAA-695C-4FF7-527F9E9643A3}"/>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AA71126A-D3A2-1C76-5D6E-259E70CDED62}"/>
              </a:ext>
            </a:extLst>
          </p:cNvPr>
          <p:cNvSpPr>
            <a:spLocks noGrp="1"/>
          </p:cNvSpPr>
          <p:nvPr>
            <p:ph type="sldNum" sz="quarter" idx="5"/>
          </p:nvPr>
        </p:nvSpPr>
        <p:spPr/>
        <p:txBody>
          <a:bodyPr/>
          <a:lstStyle/>
          <a:p>
            <a:fld id="{95425017-EBB2-4EC1-9930-0281F5D6DBE0}" type="slidenum">
              <a:rPr lang="pt-PT" smtClean="0"/>
              <a:t>20</a:t>
            </a:fld>
            <a:endParaRPr lang="pt-PT"/>
          </a:p>
        </p:txBody>
      </p:sp>
    </p:spTree>
    <p:extLst>
      <p:ext uri="{BB962C8B-B14F-4D97-AF65-F5344CB8AC3E}">
        <p14:creationId xmlns:p14="http://schemas.microsoft.com/office/powerpoint/2010/main" val="112803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txBody>
          <a:bodyPr/>
          <a:lstStyle/>
          <a:p>
            <a:endParaRPr lang="en-US"/>
          </a:p>
        </p:txBody>
      </p:sp>
      <p:sp>
        <p:nvSpPr>
          <p:cNvPr id="3" name="Marcador de Posição de Notas 2"/>
          <p:cNvSpPr>
            <a:spLocks noGrp="1"/>
          </p:cNvSpPr>
          <p:nvPr>
            <p:ph type="body" idx="1"/>
          </p:nvPr>
        </p:nvSpPr>
        <p:spPr/>
        <p:txBody>
          <a:bodyPr/>
          <a:lstStyle/>
          <a:p>
            <a:r>
              <a:rPr lang="en-US" dirty="0"/>
              <a:t>Good morning, and thank you for reviewing my assessment.</a:t>
            </a:r>
          </a:p>
          <a:p>
            <a:r>
              <a:rPr lang="en-US" dirty="0"/>
              <a:t>In this project, the goal was to work with publicly available automotive datasets and build a complete data pipeline around them. Today, the automotive industry increasingly depends on data to monitor safety trends, energy efficiency, and infrastructure development.</a:t>
            </a:r>
          </a:p>
          <a:p>
            <a:r>
              <a:rPr lang="en-US" dirty="0"/>
              <a:t>For this assessment, I focused on three key datasets:</a:t>
            </a:r>
          </a:p>
          <a:p>
            <a:r>
              <a:rPr lang="en-US" b="1" dirty="0"/>
              <a:t>NHTSA vehicle safety complaints</a:t>
            </a:r>
            <a:r>
              <a:rPr lang="en-US" dirty="0"/>
              <a:t>,</a:t>
            </a:r>
          </a:p>
          <a:p>
            <a:r>
              <a:rPr lang="en-US" b="1" dirty="0"/>
              <a:t>DOE alternative fuel stations</a:t>
            </a:r>
            <a:r>
              <a:rPr lang="en-US" dirty="0"/>
              <a:t>,</a:t>
            </a:r>
          </a:p>
          <a:p>
            <a:r>
              <a:rPr lang="en-US" dirty="0"/>
              <a:t>and </a:t>
            </a:r>
            <a:r>
              <a:rPr lang="en-US" b="1" dirty="0"/>
              <a:t>EPA fuel economy data</a:t>
            </a:r>
            <a:r>
              <a:rPr lang="en-US" dirty="0"/>
              <a:t>.</a:t>
            </a:r>
          </a:p>
          <a:p>
            <a:r>
              <a:rPr lang="en-US" dirty="0"/>
              <a:t>The idea was to automate the acquisition of these datasets, process and clean them, integrate them into a single analytical view, and simulate how they would be loaded into a target system such as Azure Delta Lake.</a:t>
            </a:r>
          </a:p>
          <a:p>
            <a:r>
              <a:rPr lang="en-US" dirty="0"/>
              <a:t>This presentation walks through the full pipeline and the reasoning behind each step.</a:t>
            </a:r>
          </a:p>
        </p:txBody>
      </p:sp>
      <p:sp>
        <p:nvSpPr>
          <p:cNvPr id="4" name="Marcador de Posição do Número do Diapositivo 3"/>
          <p:cNvSpPr>
            <a:spLocks noGrp="1"/>
          </p:cNvSpPr>
          <p:nvPr>
            <p:ph type="sldNum" sz="quarter" idx="5"/>
          </p:nvPr>
        </p:nvSpPr>
        <p:spPr/>
        <p:txBody>
          <a:bodyPr/>
          <a:lstStyle/>
          <a:p>
            <a:fld id="{95425017-EBB2-4EC1-9930-0281F5D6DBE0}" type="slidenum">
              <a:rPr lang="pt-PT" smtClean="0"/>
              <a:t>3</a:t>
            </a:fld>
            <a:endParaRPr lang="pt-PT"/>
          </a:p>
        </p:txBody>
      </p:sp>
    </p:spTree>
    <p:extLst>
      <p:ext uri="{BB962C8B-B14F-4D97-AF65-F5344CB8AC3E}">
        <p14:creationId xmlns:p14="http://schemas.microsoft.com/office/powerpoint/2010/main" val="22503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DFB50-72F6-5755-A28D-0FAD09781FB0}"/>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ECB51F29-EB79-2FC3-2F37-2C288FCB8678}"/>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B9E8D9FE-ECB1-68F3-55E1-EE521F674930}"/>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947B0326-A100-B8B9-8F87-E33EBAB8C471}"/>
              </a:ext>
            </a:extLst>
          </p:cNvPr>
          <p:cNvSpPr>
            <a:spLocks noGrp="1"/>
          </p:cNvSpPr>
          <p:nvPr>
            <p:ph type="sldNum" sz="quarter" idx="5"/>
          </p:nvPr>
        </p:nvSpPr>
        <p:spPr/>
        <p:txBody>
          <a:bodyPr/>
          <a:lstStyle/>
          <a:p>
            <a:fld id="{95425017-EBB2-4EC1-9930-0281F5D6DBE0}" type="slidenum">
              <a:rPr lang="pt-PT" smtClean="0"/>
              <a:t>21</a:t>
            </a:fld>
            <a:endParaRPr lang="pt-PT"/>
          </a:p>
        </p:txBody>
      </p:sp>
    </p:spTree>
    <p:extLst>
      <p:ext uri="{BB962C8B-B14F-4D97-AF65-F5344CB8AC3E}">
        <p14:creationId xmlns:p14="http://schemas.microsoft.com/office/powerpoint/2010/main" val="547127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AF650-0709-D19E-69ED-22A1304D191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F5DDA0A7-1545-8CD2-6313-DBE062EF4915}"/>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9E54EFE4-C8C4-F7E1-52F4-95B8A416F22E}"/>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422A53EF-251B-4BC3-C0B9-523CBF138FFC}"/>
              </a:ext>
            </a:extLst>
          </p:cNvPr>
          <p:cNvSpPr>
            <a:spLocks noGrp="1"/>
          </p:cNvSpPr>
          <p:nvPr>
            <p:ph type="sldNum" sz="quarter" idx="5"/>
          </p:nvPr>
        </p:nvSpPr>
        <p:spPr/>
        <p:txBody>
          <a:bodyPr/>
          <a:lstStyle/>
          <a:p>
            <a:fld id="{95425017-EBB2-4EC1-9930-0281F5D6DBE0}" type="slidenum">
              <a:rPr lang="pt-PT" smtClean="0"/>
              <a:t>22</a:t>
            </a:fld>
            <a:endParaRPr lang="pt-PT"/>
          </a:p>
        </p:txBody>
      </p:sp>
    </p:spTree>
    <p:extLst>
      <p:ext uri="{BB962C8B-B14F-4D97-AF65-F5344CB8AC3E}">
        <p14:creationId xmlns:p14="http://schemas.microsoft.com/office/powerpoint/2010/main" val="37370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08CD-8C11-F95C-513C-4532E0AC0969}"/>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8480A199-00D8-CF86-D9D2-FEB1A28EAF29}"/>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24E741AA-8272-13F1-5E0C-2DE22A553D52}"/>
              </a:ext>
            </a:extLst>
          </p:cNvPr>
          <p:cNvSpPr>
            <a:spLocks noGrp="1"/>
          </p:cNvSpPr>
          <p:nvPr>
            <p:ph type="body" idx="1"/>
          </p:nvPr>
        </p:nvSpPr>
        <p:spPr/>
        <p:txBody>
          <a:bodyPr/>
          <a:lstStyle/>
          <a:p>
            <a:r>
              <a:rPr lang="en-US" dirty="0"/>
              <a:t>You’ve seen how each of the three datasets is cleaned independently.</a:t>
            </a:r>
            <a:br>
              <a:rPr lang="en-US" dirty="0"/>
            </a:br>
            <a:r>
              <a:rPr lang="en-US" dirty="0"/>
              <a:t>Now I’ll show how they are integrated into three analytical outputs.</a:t>
            </a:r>
          </a:p>
          <a:p>
            <a:r>
              <a:rPr lang="en-US" dirty="0"/>
              <a:t>The first dataset is </a:t>
            </a:r>
            <a:r>
              <a:rPr lang="en-US" sz="1200" b="1" kern="1200" dirty="0" err="1">
                <a:solidFill>
                  <a:schemeClr val="tx1"/>
                </a:solidFill>
                <a:latin typeface="+mn-lt"/>
                <a:ea typeface="+mn-ea"/>
                <a:cs typeface="+mn-cs"/>
              </a:rPr>
              <a:t>vehicle_complaints_analysis.csv</a:t>
            </a:r>
            <a:r>
              <a:rPr lang="en-US" dirty="0"/>
              <a:t>, which joins EPA vehicles with NHTSA complaints to relate </a:t>
            </a:r>
            <a:r>
              <a:rPr lang="en-US" b="1" dirty="0"/>
              <a:t>fuel economy and reliability</a:t>
            </a:r>
            <a:r>
              <a:rPr lang="en-US" dirty="0"/>
              <a:t>.</a:t>
            </a:r>
          </a:p>
          <a:p>
            <a:r>
              <a:rPr lang="en-US" dirty="0"/>
              <a:t>To make the join robust, I create normalized keys: </a:t>
            </a:r>
            <a:r>
              <a:rPr lang="en-US" sz="1200" kern="1200" dirty="0" err="1">
                <a:solidFill>
                  <a:schemeClr val="tx1"/>
                </a:solidFill>
                <a:latin typeface="+mn-lt"/>
                <a:ea typeface="+mn-ea"/>
                <a:cs typeface="+mn-cs"/>
              </a:rPr>
              <a:t>make_norm</a:t>
            </a:r>
            <a:r>
              <a:rPr lang="en-US" dirty="0"/>
              <a:t> and </a:t>
            </a:r>
            <a:r>
              <a:rPr lang="en-US" sz="1200" kern="1200" dirty="0" err="1">
                <a:solidFill>
                  <a:schemeClr val="tx1"/>
                </a:solidFill>
                <a:latin typeface="+mn-lt"/>
                <a:ea typeface="+mn-ea"/>
                <a:cs typeface="+mn-cs"/>
              </a:rPr>
              <a:t>model_norm</a:t>
            </a:r>
            <a:r>
              <a:rPr lang="en-US" dirty="0"/>
              <a:t>, which are simply the uppercased and trimmed versions of the make and model for both EPA and NHTSA. On the NHTSA side, I then aggregate complaints per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make_norm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model_norm</a:t>
            </a:r>
            <a:r>
              <a:rPr lang="en-US" sz="1200" kern="1200" dirty="0">
                <a:solidFill>
                  <a:schemeClr val="tx1"/>
                </a:solidFill>
                <a:latin typeface="+mn-lt"/>
                <a:ea typeface="+mn-ea"/>
                <a:cs typeface="+mn-cs"/>
              </a:rPr>
              <a:t>)</a:t>
            </a:r>
            <a:r>
              <a:rPr lang="en-US" dirty="0"/>
              <a:t>.</a:t>
            </a:r>
          </a:p>
          <a:p>
            <a:r>
              <a:rPr lang="en-US" dirty="0"/>
              <a:t>In that aggregation I compute:</a:t>
            </a:r>
          </a:p>
          <a:p>
            <a:r>
              <a:rPr lang="en-US" dirty="0"/>
              <a:t>the total number of complaints,</a:t>
            </a:r>
          </a:p>
          <a:p>
            <a:r>
              <a:rPr lang="en-US" dirty="0"/>
              <a:t>the number of crash-related and fire-related complaints,</a:t>
            </a:r>
          </a:p>
          <a:p>
            <a:r>
              <a:rPr lang="en-US" dirty="0"/>
              <a:t>the total injured and deaths,</a:t>
            </a:r>
          </a:p>
          <a:p>
            <a:r>
              <a:rPr lang="en-US" dirty="0"/>
              <a:t>and the average mileage at which the complaint occurred.</a:t>
            </a:r>
          </a:p>
          <a:p>
            <a:r>
              <a:rPr lang="en-US" dirty="0"/>
              <a:t>This aggregated table is then left-joined back onto the EPA vehicles dataset. Using a left join ensures that </a:t>
            </a:r>
            <a:r>
              <a:rPr lang="en-US" b="1" dirty="0"/>
              <a:t>every EPA vehicle remains in the output</a:t>
            </a:r>
            <a:r>
              <a:rPr lang="en-US" dirty="0"/>
              <a:t>, even if it has zero recorded complaints. For vehicles with no matching complaints, I fill the complaint metrics with zero.</a:t>
            </a:r>
          </a:p>
          <a:p>
            <a:r>
              <a:rPr lang="en-US" dirty="0"/>
              <a:t>After that, I compute a </a:t>
            </a:r>
            <a:r>
              <a:rPr lang="en-US" sz="1200" kern="1200" dirty="0" err="1">
                <a:solidFill>
                  <a:schemeClr val="tx1"/>
                </a:solidFill>
                <a:latin typeface="+mn-lt"/>
                <a:ea typeface="+mn-ea"/>
                <a:cs typeface="+mn-cs"/>
              </a:rPr>
              <a:t>vehicle_variants</a:t>
            </a:r>
            <a:r>
              <a:rPr lang="en-US" dirty="0"/>
              <a:t> column, which counts how many EPA rows exist for each </a:t>
            </a:r>
            <a:r>
              <a:rPr lang="en-US" sz="1200" kern="1200" dirty="0">
                <a:solidFill>
                  <a:schemeClr val="tx1"/>
                </a:solidFill>
                <a:latin typeface="+mn-lt"/>
                <a:ea typeface="+mn-ea"/>
                <a:cs typeface="+mn-cs"/>
              </a:rPr>
              <a:t>(year, make, model)</a:t>
            </a:r>
            <a:r>
              <a:rPr lang="en-US" dirty="0"/>
              <a:t> combination. This is useful to understand how many different configurations share the same model name. The end result is a dataset where each row is a </a:t>
            </a:r>
            <a:r>
              <a:rPr lang="en-US" b="1" dirty="0"/>
              <a:t>vehicle–fuel combination</a:t>
            </a:r>
            <a:r>
              <a:rPr lang="en-US" dirty="0"/>
              <a:t>, enriched with safety metrics.</a:t>
            </a:r>
          </a:p>
          <a:p>
            <a:r>
              <a:rPr lang="en-US" dirty="0"/>
              <a:t>The second dataset is </a:t>
            </a:r>
            <a:r>
              <a:rPr lang="en-US" sz="1200" b="1" kern="1200" dirty="0" err="1">
                <a:solidFill>
                  <a:schemeClr val="tx1"/>
                </a:solidFill>
                <a:latin typeface="+mn-lt"/>
                <a:ea typeface="+mn-ea"/>
                <a:cs typeface="+mn-cs"/>
              </a:rPr>
              <a:t>fuel_infrastructure_analysis.csv</a:t>
            </a:r>
            <a:r>
              <a:rPr lang="en-US" dirty="0"/>
              <a:t>, which combines EPA vehicles with DOE fuel stations to analyze </a:t>
            </a:r>
            <a:r>
              <a:rPr lang="en-US" b="1" dirty="0"/>
              <a:t>infrastructure availability</a:t>
            </a:r>
            <a:r>
              <a:rPr lang="en-US" dirty="0"/>
              <a:t>.</a:t>
            </a:r>
          </a:p>
          <a:p>
            <a:r>
              <a:rPr lang="en-US" dirty="0"/>
              <a:t>Here I use the </a:t>
            </a:r>
            <a:r>
              <a:rPr lang="en-US" sz="1200" kern="1200" dirty="0" err="1">
                <a:solidFill>
                  <a:schemeClr val="tx1"/>
                </a:solidFill>
                <a:latin typeface="+mn-lt"/>
                <a:ea typeface="+mn-ea"/>
                <a:cs typeface="+mn-cs"/>
              </a:rPr>
              <a:t>fuel_used</a:t>
            </a:r>
            <a:r>
              <a:rPr lang="en-US" dirty="0"/>
              <a:t> column from the EPA processing step, and map each descriptive fuel name to a DOE </a:t>
            </a:r>
            <a:r>
              <a:rPr lang="en-US" sz="1200" kern="1200" dirty="0" err="1">
                <a:solidFill>
                  <a:schemeClr val="tx1"/>
                </a:solidFill>
                <a:latin typeface="+mn-lt"/>
                <a:ea typeface="+mn-ea"/>
                <a:cs typeface="+mn-cs"/>
              </a:rPr>
              <a:t>fuel_type_code</a:t>
            </a:r>
            <a:r>
              <a:rPr lang="en-US" dirty="0"/>
              <a:t> such as </a:t>
            </a:r>
            <a:r>
              <a:rPr lang="en-US" sz="1200" kern="1200" dirty="0">
                <a:solidFill>
                  <a:schemeClr val="tx1"/>
                </a:solidFill>
                <a:latin typeface="+mn-lt"/>
                <a:ea typeface="+mn-ea"/>
                <a:cs typeface="+mn-cs"/>
              </a:rPr>
              <a:t>ELEC</a:t>
            </a:r>
            <a:r>
              <a:rPr lang="en-US" dirty="0"/>
              <a:t>, </a:t>
            </a:r>
            <a:r>
              <a:rPr lang="en-US" sz="1200" kern="1200" dirty="0">
                <a:solidFill>
                  <a:schemeClr val="tx1"/>
                </a:solidFill>
                <a:latin typeface="+mn-lt"/>
                <a:ea typeface="+mn-ea"/>
                <a:cs typeface="+mn-cs"/>
              </a:rPr>
              <a:t>E85</a:t>
            </a:r>
            <a:r>
              <a:rPr lang="en-US" dirty="0"/>
              <a:t>, </a:t>
            </a:r>
            <a:r>
              <a:rPr lang="en-US" sz="1200" kern="1200" dirty="0">
                <a:solidFill>
                  <a:schemeClr val="tx1"/>
                </a:solidFill>
                <a:latin typeface="+mn-lt"/>
                <a:ea typeface="+mn-ea"/>
                <a:cs typeface="+mn-cs"/>
              </a:rPr>
              <a:t>CNG</a:t>
            </a:r>
            <a:r>
              <a:rPr lang="en-US" dirty="0"/>
              <a:t>, or </a:t>
            </a:r>
            <a:r>
              <a:rPr lang="en-US" sz="1200" kern="1200" dirty="0">
                <a:solidFill>
                  <a:schemeClr val="tx1"/>
                </a:solidFill>
                <a:latin typeface="+mn-lt"/>
                <a:ea typeface="+mn-ea"/>
                <a:cs typeface="+mn-cs"/>
              </a:rPr>
              <a:t>HY</a:t>
            </a:r>
            <a:r>
              <a:rPr lang="en-US" dirty="0"/>
              <a:t>. Then I group by </a:t>
            </a:r>
            <a:r>
              <a:rPr lang="en-US" sz="1200" kern="1200" dirty="0">
                <a:solidFill>
                  <a:schemeClr val="tx1"/>
                </a:solidFill>
                <a:latin typeface="+mn-lt"/>
                <a:ea typeface="+mn-ea"/>
                <a:cs typeface="+mn-cs"/>
              </a:rPr>
              <a:t>(year, </a:t>
            </a:r>
            <a:r>
              <a:rPr lang="en-US" sz="1200" kern="1200" dirty="0" err="1">
                <a:solidFill>
                  <a:schemeClr val="tx1"/>
                </a:solidFill>
                <a:latin typeface="+mn-lt"/>
                <a:ea typeface="+mn-ea"/>
                <a:cs typeface="+mn-cs"/>
              </a:rPr>
              <a:t>fuel_type_code</a:t>
            </a:r>
            <a:r>
              <a:rPr lang="en-US" sz="1200" kern="1200" dirty="0">
                <a:solidFill>
                  <a:schemeClr val="tx1"/>
                </a:solidFill>
                <a:latin typeface="+mn-lt"/>
                <a:ea typeface="+mn-ea"/>
                <a:cs typeface="+mn-cs"/>
              </a:rPr>
              <a:t>)</a:t>
            </a:r>
            <a:r>
              <a:rPr lang="en-US" dirty="0"/>
              <a:t> to calculate the number of vehicle–fuel combinations and the average fuel economy metrics — combined, city, and highway MPG.</a:t>
            </a:r>
          </a:p>
          <a:p>
            <a:r>
              <a:rPr lang="en-US" dirty="0"/>
              <a:t>On the DOE side, I aggregate station counts per </a:t>
            </a:r>
            <a:r>
              <a:rPr lang="en-US" sz="1200" kern="1200" dirty="0" err="1">
                <a:solidFill>
                  <a:schemeClr val="tx1"/>
                </a:solidFill>
                <a:latin typeface="+mn-lt"/>
                <a:ea typeface="+mn-ea"/>
                <a:cs typeface="+mn-cs"/>
              </a:rPr>
              <a:t>fuel_type_code</a:t>
            </a:r>
            <a:r>
              <a:rPr lang="en-US" dirty="0"/>
              <a:t> across all states, including total stations and available stations. After joining those station counts with the vehicle counts, I compute a </a:t>
            </a:r>
            <a:r>
              <a:rPr lang="en-US" sz="1200" kern="1200" dirty="0" err="1">
                <a:solidFill>
                  <a:schemeClr val="tx1"/>
                </a:solidFill>
                <a:latin typeface="+mn-lt"/>
                <a:ea typeface="+mn-ea"/>
                <a:cs typeface="+mn-cs"/>
              </a:rPr>
              <a:t>vehicles_per_station</a:t>
            </a:r>
            <a:r>
              <a:rPr lang="en-US" dirty="0"/>
              <a:t> ratio. This metric gives a quick sense of how much vehicle demand exists per station for each fuel type and year.</a:t>
            </a:r>
          </a:p>
          <a:p>
            <a:r>
              <a:rPr lang="en-US" dirty="0"/>
              <a:t>Finally, the third dataset is </a:t>
            </a:r>
            <a:r>
              <a:rPr lang="en-US" sz="1200" b="1" kern="1200" dirty="0" err="1">
                <a:solidFill>
                  <a:schemeClr val="tx1"/>
                </a:solidFill>
                <a:latin typeface="+mn-lt"/>
                <a:ea typeface="+mn-ea"/>
                <a:cs typeface="+mn-cs"/>
              </a:rPr>
              <a:t>comprehensive_vehicle_analysis.csv</a:t>
            </a:r>
            <a:r>
              <a:rPr lang="en-US" dirty="0"/>
              <a:t>, which brings </a:t>
            </a:r>
            <a:r>
              <a:rPr lang="en-US" b="1" dirty="0"/>
              <a:t>all three sources together</a:t>
            </a:r>
            <a:r>
              <a:rPr lang="en-US" dirty="0"/>
              <a:t>.</a:t>
            </a:r>
          </a:p>
          <a:p>
            <a:r>
              <a:rPr lang="en-US" dirty="0"/>
              <a:t>I start from the vehicle–complaints dataset and again map </a:t>
            </a:r>
            <a:r>
              <a:rPr lang="en-US" sz="1200" kern="1200" dirty="0" err="1">
                <a:solidFill>
                  <a:schemeClr val="tx1"/>
                </a:solidFill>
                <a:latin typeface="+mn-lt"/>
                <a:ea typeface="+mn-ea"/>
                <a:cs typeface="+mn-cs"/>
              </a:rPr>
              <a:t>fuel_used</a:t>
            </a:r>
            <a:r>
              <a:rPr lang="en-US" dirty="0"/>
              <a:t> to </a:t>
            </a:r>
            <a:r>
              <a:rPr lang="en-US" sz="1200" kern="1200" dirty="0" err="1">
                <a:solidFill>
                  <a:schemeClr val="tx1"/>
                </a:solidFill>
                <a:latin typeface="+mn-lt"/>
                <a:ea typeface="+mn-ea"/>
                <a:cs typeface="+mn-cs"/>
              </a:rPr>
              <a:t>fuel_type_code</a:t>
            </a:r>
            <a:r>
              <a:rPr lang="en-US" dirty="0"/>
              <a:t>. I then join a simplified station count per fuel type, </a:t>
            </a:r>
            <a:r>
              <a:rPr lang="en-US" sz="1200" kern="1200" dirty="0" err="1">
                <a:solidFill>
                  <a:schemeClr val="tx1"/>
                </a:solidFill>
                <a:latin typeface="+mn-lt"/>
                <a:ea typeface="+mn-ea"/>
                <a:cs typeface="+mn-cs"/>
              </a:rPr>
              <a:t>stations_nationwide</a:t>
            </a:r>
            <a:r>
              <a:rPr lang="en-US" dirty="0"/>
              <a:t>, derived from the DOE data. The result is a comprehensive table where each row represents a specific vehicle–fuel combination, with its fuel economy, complaint history, and an indicator of how much infrastructure exists for that fuel.</a:t>
            </a:r>
          </a:p>
          <a:p>
            <a:r>
              <a:rPr lang="en-US" dirty="0"/>
              <a:t>These three integrated datasets form the analytical core of the project and are the basis for any downstream dashboards or further analysis.</a:t>
            </a:r>
          </a:p>
        </p:txBody>
      </p:sp>
      <p:sp>
        <p:nvSpPr>
          <p:cNvPr id="4" name="Marcador de Posição do Número do Diapositivo 3">
            <a:extLst>
              <a:ext uri="{FF2B5EF4-FFF2-40B4-BE49-F238E27FC236}">
                <a16:creationId xmlns:a16="http://schemas.microsoft.com/office/drawing/2014/main" id="{83D31DF2-2010-FFFF-5745-7DF1535754B1}"/>
              </a:ext>
            </a:extLst>
          </p:cNvPr>
          <p:cNvSpPr>
            <a:spLocks noGrp="1"/>
          </p:cNvSpPr>
          <p:nvPr>
            <p:ph type="sldNum" sz="quarter" idx="5"/>
          </p:nvPr>
        </p:nvSpPr>
        <p:spPr/>
        <p:txBody>
          <a:bodyPr/>
          <a:lstStyle/>
          <a:p>
            <a:fld id="{95425017-EBB2-4EC1-9930-0281F5D6DBE0}" type="slidenum">
              <a:rPr lang="pt-PT" smtClean="0"/>
              <a:t>23</a:t>
            </a:fld>
            <a:endParaRPr lang="pt-PT"/>
          </a:p>
        </p:txBody>
      </p:sp>
    </p:spTree>
    <p:extLst>
      <p:ext uri="{BB962C8B-B14F-4D97-AF65-F5344CB8AC3E}">
        <p14:creationId xmlns:p14="http://schemas.microsoft.com/office/powerpoint/2010/main" val="1483689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1EFD-2C2B-58A3-2F8B-43988F33C99B}"/>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B3FF58AE-DB7B-B87F-DACC-348B28207C09}"/>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430D6197-2DEC-49ED-2458-B7C0852057EA}"/>
              </a:ext>
            </a:extLst>
          </p:cNvPr>
          <p:cNvSpPr>
            <a:spLocks noGrp="1"/>
          </p:cNvSpPr>
          <p:nvPr>
            <p:ph type="body" idx="1"/>
          </p:nvPr>
        </p:nvSpPr>
        <p:spPr/>
        <p:txBody>
          <a:bodyPr/>
          <a:lstStyle/>
          <a:p>
            <a:r>
              <a:rPr lang="en-US" dirty="0"/>
              <a:t>“For automation, I designed a simple weekly pipeline in Azure Data Factory.</a:t>
            </a:r>
            <a:br>
              <a:rPr lang="en-US" dirty="0"/>
            </a:br>
            <a:r>
              <a:rPr lang="en-US" dirty="0"/>
              <a:t>It runs every Sunday at 2AM and executes the entire workflow end-to-end — acquisition, processing, integration, loading, and validation — without any manual intervention.</a:t>
            </a:r>
          </a:p>
          <a:p>
            <a:r>
              <a:rPr lang="en-US" dirty="0"/>
              <a:t>The idea is to make the whole process reliable, repeatable, and always ready for Monday’s analysis.”</a:t>
            </a:r>
          </a:p>
        </p:txBody>
      </p:sp>
      <p:sp>
        <p:nvSpPr>
          <p:cNvPr id="4" name="Marcador de Posição do Número do Diapositivo 3">
            <a:extLst>
              <a:ext uri="{FF2B5EF4-FFF2-40B4-BE49-F238E27FC236}">
                <a16:creationId xmlns:a16="http://schemas.microsoft.com/office/drawing/2014/main" id="{ECF46D57-8E38-D9A1-83D3-1914C6EA260E}"/>
              </a:ext>
            </a:extLst>
          </p:cNvPr>
          <p:cNvSpPr>
            <a:spLocks noGrp="1"/>
          </p:cNvSpPr>
          <p:nvPr>
            <p:ph type="sldNum" sz="quarter" idx="5"/>
          </p:nvPr>
        </p:nvSpPr>
        <p:spPr/>
        <p:txBody>
          <a:bodyPr/>
          <a:lstStyle/>
          <a:p>
            <a:fld id="{95425017-EBB2-4EC1-9930-0281F5D6DBE0}" type="slidenum">
              <a:rPr lang="pt-PT" smtClean="0"/>
              <a:t>24</a:t>
            </a:fld>
            <a:endParaRPr lang="pt-PT"/>
          </a:p>
        </p:txBody>
      </p:sp>
    </p:spTree>
    <p:extLst>
      <p:ext uri="{BB962C8B-B14F-4D97-AF65-F5344CB8AC3E}">
        <p14:creationId xmlns:p14="http://schemas.microsoft.com/office/powerpoint/2010/main" val="3828692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C6C80-8AEE-8319-392F-47E52CBB42F8}"/>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EE4F313E-72B7-9ED5-166E-F8D77A8FC5DF}"/>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A1C02112-EDD8-F628-B3F7-A6B6B97A8F0E}"/>
              </a:ext>
            </a:extLst>
          </p:cNvPr>
          <p:cNvSpPr>
            <a:spLocks noGrp="1"/>
          </p:cNvSpPr>
          <p:nvPr>
            <p:ph type="body" idx="1"/>
          </p:nvPr>
        </p:nvSpPr>
        <p:spPr/>
        <p:txBody>
          <a:bodyPr/>
          <a:lstStyle/>
          <a:p>
            <a:r>
              <a:rPr lang="en-US" dirty="0"/>
              <a:t>I chose Azure Data Factory because it integrates natively with Databricks, Storage, and Key Vault.</a:t>
            </a:r>
            <a:br>
              <a:rPr lang="en-US" dirty="0"/>
            </a:br>
            <a:r>
              <a:rPr lang="en-US" dirty="0"/>
              <a:t>It gives visual pipeline design, built-in monitoring, retry logic, scheduling, and a serverless model — meaning we only pay when the pipeline actually runs.</a:t>
            </a:r>
          </a:p>
          <a:p>
            <a:r>
              <a:rPr lang="en-US" dirty="0"/>
              <a:t>It’s the most natural orchestration layer for this architecture.</a:t>
            </a:r>
          </a:p>
        </p:txBody>
      </p:sp>
      <p:sp>
        <p:nvSpPr>
          <p:cNvPr id="4" name="Marcador de Posição do Número do Diapositivo 3">
            <a:extLst>
              <a:ext uri="{FF2B5EF4-FFF2-40B4-BE49-F238E27FC236}">
                <a16:creationId xmlns:a16="http://schemas.microsoft.com/office/drawing/2014/main" id="{96DC84F9-4C6C-327A-E33C-26947A86902A}"/>
              </a:ext>
            </a:extLst>
          </p:cNvPr>
          <p:cNvSpPr>
            <a:spLocks noGrp="1"/>
          </p:cNvSpPr>
          <p:nvPr>
            <p:ph type="sldNum" sz="quarter" idx="5"/>
          </p:nvPr>
        </p:nvSpPr>
        <p:spPr/>
        <p:txBody>
          <a:bodyPr/>
          <a:lstStyle/>
          <a:p>
            <a:fld id="{95425017-EBB2-4EC1-9930-0281F5D6DBE0}" type="slidenum">
              <a:rPr lang="pt-PT" smtClean="0"/>
              <a:t>25</a:t>
            </a:fld>
            <a:endParaRPr lang="pt-PT"/>
          </a:p>
        </p:txBody>
      </p:sp>
    </p:spTree>
    <p:extLst>
      <p:ext uri="{BB962C8B-B14F-4D97-AF65-F5344CB8AC3E}">
        <p14:creationId xmlns:p14="http://schemas.microsoft.com/office/powerpoint/2010/main" val="2465413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B5A7-B5C1-A30B-F3B3-108C2BF2958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E0BCEA5-B1C0-EED7-BCCE-1FB227306F10}"/>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9031FE05-C9C0-F9C6-39AA-B90424C68744}"/>
              </a:ext>
            </a:extLst>
          </p:cNvPr>
          <p:cNvSpPr>
            <a:spLocks noGrp="1"/>
          </p:cNvSpPr>
          <p:nvPr>
            <p:ph type="body" idx="1"/>
          </p:nvPr>
        </p:nvSpPr>
        <p:spPr/>
        <p:txBody>
          <a:bodyPr/>
          <a:lstStyle/>
          <a:p>
            <a:r>
              <a:rPr lang="en-US" dirty="0"/>
              <a:t>“The pipeline itself has five activities.</a:t>
            </a:r>
            <a:br>
              <a:rPr lang="en-US" dirty="0"/>
            </a:br>
            <a:r>
              <a:rPr lang="en-US" dirty="0"/>
              <a:t>We acquire the data, process it, integrate it, load it into Delta tables, and validate everything at the end.</a:t>
            </a:r>
            <a:br>
              <a:rPr lang="en-US" dirty="0"/>
            </a:br>
            <a:r>
              <a:rPr lang="en-US" dirty="0"/>
              <a:t>Each activity waits for the previous one to succeed. If anything fails, the pipeline stops and sends an alert.</a:t>
            </a:r>
          </a:p>
          <a:p>
            <a:r>
              <a:rPr lang="en-US" dirty="0"/>
              <a:t>Even though this is simulated, the structure follows a real enterprise ADF workflow.”</a:t>
            </a:r>
          </a:p>
        </p:txBody>
      </p:sp>
      <p:sp>
        <p:nvSpPr>
          <p:cNvPr id="4" name="Marcador de Posição do Número do Diapositivo 3">
            <a:extLst>
              <a:ext uri="{FF2B5EF4-FFF2-40B4-BE49-F238E27FC236}">
                <a16:creationId xmlns:a16="http://schemas.microsoft.com/office/drawing/2014/main" id="{8F277B33-897C-DCAE-7E1E-8964C6A009AE}"/>
              </a:ext>
            </a:extLst>
          </p:cNvPr>
          <p:cNvSpPr>
            <a:spLocks noGrp="1"/>
          </p:cNvSpPr>
          <p:nvPr>
            <p:ph type="sldNum" sz="quarter" idx="5"/>
          </p:nvPr>
        </p:nvSpPr>
        <p:spPr/>
        <p:txBody>
          <a:bodyPr/>
          <a:lstStyle/>
          <a:p>
            <a:fld id="{95425017-EBB2-4EC1-9930-0281F5D6DBE0}" type="slidenum">
              <a:rPr lang="pt-PT" smtClean="0"/>
              <a:t>26</a:t>
            </a:fld>
            <a:endParaRPr lang="pt-PT"/>
          </a:p>
        </p:txBody>
      </p:sp>
    </p:spTree>
    <p:extLst>
      <p:ext uri="{BB962C8B-B14F-4D97-AF65-F5344CB8AC3E}">
        <p14:creationId xmlns:p14="http://schemas.microsoft.com/office/powerpoint/2010/main" val="2649094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7711-FFD1-7345-A9B1-6F6F89A668C5}"/>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7A434740-E18F-1F7E-3DDA-40645B457C91}"/>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3D2FFD42-FBD5-970D-BEC8-F891DC707BCF}"/>
              </a:ext>
            </a:extLst>
          </p:cNvPr>
          <p:cNvSpPr>
            <a:spLocks noGrp="1"/>
          </p:cNvSpPr>
          <p:nvPr>
            <p:ph type="body" idx="1"/>
          </p:nvPr>
        </p:nvSpPr>
        <p:spPr/>
        <p:txBody>
          <a:bodyPr/>
          <a:lstStyle/>
          <a:p>
            <a:r>
              <a:rPr lang="en-US" dirty="0"/>
              <a:t>These are the components behind the pipeline: linked services for Databricks, Storage, and Key Vault; datasets for each stage; and job clusters that auto-create and auto-terminate for cost control.”</a:t>
            </a:r>
          </a:p>
        </p:txBody>
      </p:sp>
      <p:sp>
        <p:nvSpPr>
          <p:cNvPr id="4" name="Marcador de Posição do Número do Diapositivo 3">
            <a:extLst>
              <a:ext uri="{FF2B5EF4-FFF2-40B4-BE49-F238E27FC236}">
                <a16:creationId xmlns:a16="http://schemas.microsoft.com/office/drawing/2014/main" id="{69CB896E-8716-7A41-328A-88ADFAE3D1D7}"/>
              </a:ext>
            </a:extLst>
          </p:cNvPr>
          <p:cNvSpPr>
            <a:spLocks noGrp="1"/>
          </p:cNvSpPr>
          <p:nvPr>
            <p:ph type="sldNum" sz="quarter" idx="5"/>
          </p:nvPr>
        </p:nvSpPr>
        <p:spPr/>
        <p:txBody>
          <a:bodyPr/>
          <a:lstStyle/>
          <a:p>
            <a:fld id="{95425017-EBB2-4EC1-9930-0281F5D6DBE0}" type="slidenum">
              <a:rPr lang="pt-PT" smtClean="0"/>
              <a:t>27</a:t>
            </a:fld>
            <a:endParaRPr lang="pt-PT"/>
          </a:p>
        </p:txBody>
      </p:sp>
    </p:spTree>
    <p:extLst>
      <p:ext uri="{BB962C8B-B14F-4D97-AF65-F5344CB8AC3E}">
        <p14:creationId xmlns:p14="http://schemas.microsoft.com/office/powerpoint/2010/main" val="1394599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AC71F-E8E6-CDDD-973D-6A880E4D4846}"/>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AA1C393E-BBD7-7137-9154-727CE21522BC}"/>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C691327E-5680-1686-AA6A-2D5805DD5B28}"/>
              </a:ext>
            </a:extLst>
          </p:cNvPr>
          <p:cNvSpPr>
            <a:spLocks noGrp="1"/>
          </p:cNvSpPr>
          <p:nvPr>
            <p:ph type="body" idx="1"/>
          </p:nvPr>
        </p:nvSpPr>
        <p:spPr/>
        <p:txBody>
          <a:bodyPr/>
          <a:lstStyle/>
          <a:p>
            <a:r>
              <a:rPr lang="en-US" dirty="0"/>
              <a:t>The two biggest challenges were matching vehicles across different sources and handling dual-fuel vehicles.</a:t>
            </a:r>
          </a:p>
          <a:p>
            <a:r>
              <a:rPr lang="en-US" dirty="0"/>
              <a:t>First, EPA, NHTSA and DOE use completely different naming conventions. There’s no universal vehicle ID. To solve this, I normalized all names and joined on year-make-model, accepting that some unmatched cases are normal because most vehicles genuinely have no complaints.</a:t>
            </a:r>
          </a:p>
          <a:p>
            <a:r>
              <a:rPr lang="en-US" dirty="0"/>
              <a:t>The second and biggest challenge was dual-fuel vehicles — like plug-in hybrids that require both gasoline and charging infrastructure. If I kept a single row, infrastructure demand would be wrong.</a:t>
            </a:r>
          </a:p>
          <a:p>
            <a:r>
              <a:rPr lang="en-US" dirty="0"/>
              <a:t>So I ‘exploded’ those vehicles into one row per fuel type. This makes counts accurate and keeps the analysis realistic.</a:t>
            </a:r>
          </a:p>
        </p:txBody>
      </p:sp>
      <p:sp>
        <p:nvSpPr>
          <p:cNvPr id="4" name="Marcador de Posição do Número do Diapositivo 3">
            <a:extLst>
              <a:ext uri="{FF2B5EF4-FFF2-40B4-BE49-F238E27FC236}">
                <a16:creationId xmlns:a16="http://schemas.microsoft.com/office/drawing/2014/main" id="{A0644D0F-0037-FE58-FDAD-15DDEDA3798C}"/>
              </a:ext>
            </a:extLst>
          </p:cNvPr>
          <p:cNvSpPr>
            <a:spLocks noGrp="1"/>
          </p:cNvSpPr>
          <p:nvPr>
            <p:ph type="sldNum" sz="quarter" idx="5"/>
          </p:nvPr>
        </p:nvSpPr>
        <p:spPr/>
        <p:txBody>
          <a:bodyPr/>
          <a:lstStyle/>
          <a:p>
            <a:fld id="{95425017-EBB2-4EC1-9930-0281F5D6DBE0}" type="slidenum">
              <a:rPr lang="pt-PT" smtClean="0"/>
              <a:t>28</a:t>
            </a:fld>
            <a:endParaRPr lang="pt-PT"/>
          </a:p>
        </p:txBody>
      </p:sp>
    </p:spTree>
    <p:extLst>
      <p:ext uri="{BB962C8B-B14F-4D97-AF65-F5344CB8AC3E}">
        <p14:creationId xmlns:p14="http://schemas.microsoft.com/office/powerpoint/2010/main" val="309973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txBody>
          <a:bodyPr/>
          <a:lstStyle/>
          <a:p>
            <a:endParaRPr lang="en-US"/>
          </a:p>
        </p:txBody>
      </p:sp>
      <p:sp>
        <p:nvSpPr>
          <p:cNvPr id="3" name="Marcador de Posição de Notas 2"/>
          <p:cNvSpPr>
            <a:spLocks noGrp="1"/>
          </p:cNvSpPr>
          <p:nvPr>
            <p:ph type="body" idx="1"/>
          </p:nvPr>
        </p:nvSpPr>
        <p:spPr/>
        <p:txBody>
          <a:bodyPr/>
          <a:lstStyle/>
          <a:p>
            <a:r>
              <a:rPr lang="en-US" dirty="0"/>
              <a:t>The assessment defined five main objectives, and I structured the entire pipeline around them.</a:t>
            </a:r>
          </a:p>
          <a:p>
            <a:r>
              <a:rPr lang="en-US" b="1" dirty="0"/>
              <a:t>Data Acquisition</a:t>
            </a:r>
            <a:r>
              <a:rPr lang="en-US" dirty="0"/>
              <a:t> — Create scripts to automatically download and ingest the three public datasets.</a:t>
            </a:r>
          </a:p>
          <a:p>
            <a:r>
              <a:rPr lang="en-US" b="1" dirty="0"/>
              <a:t>Data Processing</a:t>
            </a:r>
            <a:r>
              <a:rPr lang="en-US" dirty="0"/>
              <a:t> — Clean, normalize, and standardize each dataset, handling missing values, duplicates, and inconsistent formats.</a:t>
            </a:r>
          </a:p>
          <a:p>
            <a:r>
              <a:rPr lang="en-US" b="1" dirty="0"/>
              <a:t>Data Transformation</a:t>
            </a:r>
            <a:r>
              <a:rPr lang="en-US" dirty="0"/>
              <a:t> — Join the datasets into a single integrated model, creating meaningful metrics such as aggregated complaints and vehicles-per-station.</a:t>
            </a:r>
          </a:p>
          <a:p>
            <a:r>
              <a:rPr lang="en-US" b="1" dirty="0"/>
              <a:t>Data Loading (Simulation)</a:t>
            </a:r>
            <a:r>
              <a:rPr lang="en-US" dirty="0"/>
              <a:t> — Prepare the final output as if it were being loaded into Azure SQL or a Databricks Delta Lake environment.</a:t>
            </a:r>
          </a:p>
          <a:p>
            <a:r>
              <a:rPr lang="en-US" b="1" dirty="0"/>
              <a:t>Automation Strategy</a:t>
            </a:r>
            <a:r>
              <a:rPr lang="en-US" dirty="0"/>
              <a:t> — Propose how this pipeline could run automatically on a schedule, with monitoring and validation steps.</a:t>
            </a:r>
          </a:p>
          <a:p>
            <a:r>
              <a:rPr lang="en-US" dirty="0"/>
              <a:t>These objectives guided each design decision, from the architecture to the cleaning logic to the final output.</a:t>
            </a:r>
          </a:p>
        </p:txBody>
      </p:sp>
      <p:sp>
        <p:nvSpPr>
          <p:cNvPr id="4" name="Marcador de Posição do Número do Diapositivo 3"/>
          <p:cNvSpPr>
            <a:spLocks noGrp="1"/>
          </p:cNvSpPr>
          <p:nvPr>
            <p:ph type="sldNum" sz="quarter" idx="5"/>
          </p:nvPr>
        </p:nvSpPr>
        <p:spPr/>
        <p:txBody>
          <a:bodyPr/>
          <a:lstStyle/>
          <a:p>
            <a:fld id="{95425017-EBB2-4EC1-9930-0281F5D6DBE0}" type="slidenum">
              <a:rPr lang="pt-PT" smtClean="0"/>
              <a:t>4</a:t>
            </a:fld>
            <a:endParaRPr lang="pt-PT"/>
          </a:p>
        </p:txBody>
      </p:sp>
    </p:spTree>
    <p:extLst>
      <p:ext uri="{BB962C8B-B14F-4D97-AF65-F5344CB8AC3E}">
        <p14:creationId xmlns:p14="http://schemas.microsoft.com/office/powerpoint/2010/main" val="190139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A3E5-9217-A8B6-57BA-54A52273F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7764A-C43A-D26B-B430-BDE81DB39A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CC6852B-C841-C2E1-9BEF-CA4895F1F378}"/>
              </a:ext>
            </a:extLst>
          </p:cNvPr>
          <p:cNvSpPr>
            <a:spLocks noGrp="1"/>
          </p:cNvSpPr>
          <p:nvPr>
            <p:ph type="body" idx="1"/>
          </p:nvPr>
        </p:nvSpPr>
        <p:spPr/>
        <p:txBody>
          <a:bodyPr/>
          <a:lstStyle/>
          <a:p>
            <a:r>
              <a:rPr lang="en-US" dirty="0"/>
              <a:t>This is the high-level architecture of the pipeline I implemented for the assessment.</a:t>
            </a:r>
          </a:p>
          <a:p>
            <a:r>
              <a:rPr lang="en-US" dirty="0"/>
              <a:t>The pipeline begins with the </a:t>
            </a:r>
            <a:r>
              <a:rPr lang="en-US" b="1" dirty="0"/>
              <a:t>Data Acquisition layer</a:t>
            </a:r>
            <a:r>
              <a:rPr lang="en-US" dirty="0"/>
              <a:t>, where each of the three datasets — NHTSA complaints, DOE alternative fuel stations, and EPA fuel economy — is ingested through dedicated scripts. The acquisition process handles different formats, such as CSV and JSON, and ensures the raw data is stored in a reproducible way.</a:t>
            </a:r>
          </a:p>
          <a:p>
            <a:r>
              <a:rPr lang="en-US" dirty="0"/>
              <a:t>From there, the data moves into the </a:t>
            </a:r>
            <a:r>
              <a:rPr lang="en-US" b="1" dirty="0"/>
              <a:t>Processing layer</a:t>
            </a:r>
            <a:r>
              <a:rPr lang="en-US" dirty="0"/>
              <a:t>.</a:t>
            </a:r>
            <a:br>
              <a:rPr lang="en-US" dirty="0"/>
            </a:br>
            <a:r>
              <a:rPr lang="en-US" dirty="0"/>
              <a:t>Here, I perform all the core data cleaning steps: removing duplicates, standardizing text fields like vehicle make and model, converting data types, and aligning schemas where needed. Each dataset is cleaned independently so it can be reliably integrated later.</a:t>
            </a:r>
          </a:p>
          <a:p>
            <a:r>
              <a:rPr lang="en-US" dirty="0"/>
              <a:t>The next step is the </a:t>
            </a:r>
            <a:r>
              <a:rPr lang="en-US" b="1" dirty="0"/>
              <a:t>Transformation layer</a:t>
            </a:r>
            <a:r>
              <a:rPr lang="en-US" dirty="0"/>
              <a:t>, where the datasets are combined into a single analytical model. This includes computing aggregated metrics, such as the total number of complaints per vehicle configuration, and calculating indicators like vehicles-per-station based on fuel type. This is also where I unify naming conventions and ensure referential consistency.</a:t>
            </a:r>
          </a:p>
          <a:p>
            <a:r>
              <a:rPr lang="en-US" dirty="0"/>
              <a:t>After producing the final integrated dataset, I simulate the </a:t>
            </a:r>
            <a:r>
              <a:rPr lang="en-US" b="1" dirty="0"/>
              <a:t>Loading layer</a:t>
            </a:r>
            <a:r>
              <a:rPr lang="en-US" dirty="0"/>
              <a:t>, preparing the data as if it were being inserted into Azure SQL or a Databricks Delta Lake environment. Even though the assessment does not require a real load, the script generates the exact commands and structure that would be used in production.</a:t>
            </a:r>
          </a:p>
          <a:p>
            <a:r>
              <a:rPr lang="en-US" dirty="0"/>
              <a:t>Finally, I define the </a:t>
            </a:r>
            <a:r>
              <a:rPr lang="en-US" b="1" dirty="0"/>
              <a:t>Automation layer</a:t>
            </a:r>
            <a:r>
              <a:rPr lang="en-US" dirty="0"/>
              <a:t>, which describes how the entire workflow could be scheduled, monitored, and retried in a tool like Azure Data Factory, orchestrating each step of the pipeline.</a:t>
            </a:r>
          </a:p>
          <a:p>
            <a:r>
              <a:rPr lang="en-US" dirty="0"/>
              <a:t>This architecture keeps each layer isolated, makes the pipeline easy to maintain, and ensures that the entire flow can be automated in a real-world scenario.”</a:t>
            </a:r>
          </a:p>
        </p:txBody>
      </p:sp>
      <p:sp>
        <p:nvSpPr>
          <p:cNvPr id="4" name="Slide Number Placeholder 3">
            <a:extLst>
              <a:ext uri="{FF2B5EF4-FFF2-40B4-BE49-F238E27FC236}">
                <a16:creationId xmlns:a16="http://schemas.microsoft.com/office/drawing/2014/main" id="{E1046A57-2D2A-33F4-1B90-6B6CD71077F7}"/>
              </a:ext>
            </a:extLst>
          </p:cNvPr>
          <p:cNvSpPr>
            <a:spLocks noGrp="1"/>
          </p:cNvSpPr>
          <p:nvPr>
            <p:ph type="sldNum" sz="quarter" idx="5"/>
          </p:nvPr>
        </p:nvSpPr>
        <p:spPr/>
        <p:txBody>
          <a:bodyPr/>
          <a:lstStyle/>
          <a:p>
            <a:fld id="{95425017-EBB2-4EC1-9930-0281F5D6DBE0}" type="slidenum">
              <a:rPr lang="pt-PT" smtClean="0"/>
              <a:t>5</a:t>
            </a:fld>
            <a:endParaRPr lang="pt-PT"/>
          </a:p>
        </p:txBody>
      </p:sp>
    </p:spTree>
    <p:extLst>
      <p:ext uri="{BB962C8B-B14F-4D97-AF65-F5344CB8AC3E}">
        <p14:creationId xmlns:p14="http://schemas.microsoft.com/office/powerpoint/2010/main" val="182200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C99DE-511F-BE1F-B838-4BB7639EC764}"/>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8AF3B0CF-E835-B530-45D2-BC223AAAF772}"/>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2ED1B6B6-D4C2-64F4-604C-87886AFE233A}"/>
              </a:ext>
            </a:extLst>
          </p:cNvPr>
          <p:cNvSpPr>
            <a:spLocks noGrp="1"/>
          </p:cNvSpPr>
          <p:nvPr>
            <p:ph type="body" idx="1"/>
          </p:nvPr>
        </p:nvSpPr>
        <p:spPr/>
        <p:txBody>
          <a:bodyPr/>
          <a:lstStyle/>
          <a:p>
            <a:r>
              <a:rPr lang="en-US" dirty="0"/>
              <a:t>Before diving into the acquisition layer, here is a quick overview of the datasets used in the pipeline.</a:t>
            </a:r>
            <a:br>
              <a:rPr lang="en-US" dirty="0"/>
            </a:br>
            <a:r>
              <a:rPr lang="en-US" dirty="0"/>
              <a:t>The first dataset comes from NHTSA and contains detailed vehicle safety complaints in CSV format.</a:t>
            </a:r>
            <a:br>
              <a:rPr lang="en-US" dirty="0"/>
            </a:br>
            <a:r>
              <a:rPr lang="en-US" dirty="0"/>
              <a:t>The second dataset comes from the Department of Energy, provided through a JSON API containing alternative fuel station data.</a:t>
            </a:r>
            <a:br>
              <a:rPr lang="en-US" dirty="0"/>
            </a:br>
            <a:r>
              <a:rPr lang="en-US" dirty="0"/>
              <a:t>And the third dataset is the EPA fuel economy dataset, also in CSV, which includes efficiency and emissions fields.</a:t>
            </a:r>
            <a:br>
              <a:rPr lang="en-US" dirty="0"/>
            </a:br>
            <a:r>
              <a:rPr lang="en-US" dirty="0"/>
              <a:t>These three sources complement each other and form the foundation of the integrated analytical model built in the pipeline.</a:t>
            </a:r>
            <a:endParaRPr lang="pt-PT" dirty="0"/>
          </a:p>
        </p:txBody>
      </p:sp>
      <p:sp>
        <p:nvSpPr>
          <p:cNvPr id="4" name="Marcador de Posição do Número do Diapositivo 3">
            <a:extLst>
              <a:ext uri="{FF2B5EF4-FFF2-40B4-BE49-F238E27FC236}">
                <a16:creationId xmlns:a16="http://schemas.microsoft.com/office/drawing/2014/main" id="{922CAE77-5C4B-C2BC-B366-86832148FCC4}"/>
              </a:ext>
            </a:extLst>
          </p:cNvPr>
          <p:cNvSpPr>
            <a:spLocks noGrp="1"/>
          </p:cNvSpPr>
          <p:nvPr>
            <p:ph type="sldNum" sz="quarter" idx="5"/>
          </p:nvPr>
        </p:nvSpPr>
        <p:spPr/>
        <p:txBody>
          <a:bodyPr/>
          <a:lstStyle/>
          <a:p>
            <a:fld id="{95425017-EBB2-4EC1-9930-0281F5D6DBE0}" type="slidenum">
              <a:rPr lang="pt-PT" smtClean="0"/>
              <a:t>6</a:t>
            </a:fld>
            <a:endParaRPr lang="pt-PT"/>
          </a:p>
        </p:txBody>
      </p:sp>
    </p:spTree>
    <p:extLst>
      <p:ext uri="{BB962C8B-B14F-4D97-AF65-F5344CB8AC3E}">
        <p14:creationId xmlns:p14="http://schemas.microsoft.com/office/powerpoint/2010/main" val="7136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9070-C0C3-D035-CB58-595215BC86C5}"/>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A81A0EA6-9D4E-C931-0D95-F0E0C086B719}"/>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D115D539-8EDA-F351-2EBC-634900FE2843}"/>
              </a:ext>
            </a:extLst>
          </p:cNvPr>
          <p:cNvSpPr>
            <a:spLocks noGrp="1"/>
          </p:cNvSpPr>
          <p:nvPr>
            <p:ph type="body" idx="1"/>
          </p:nvPr>
        </p:nvSpPr>
        <p:spPr/>
        <p:txBody>
          <a:bodyPr/>
          <a:lstStyle/>
          <a:p>
            <a:r>
              <a:rPr lang="en-US" dirty="0"/>
              <a:t>Before diving into the acquisition layer, here is a quick overview of the datasets used in the pipeline.</a:t>
            </a:r>
            <a:br>
              <a:rPr lang="en-US" dirty="0"/>
            </a:br>
            <a:r>
              <a:rPr lang="en-US" dirty="0"/>
              <a:t>The first dataset comes from NHTSA and contains detailed vehicle safety complaints in CSV format.</a:t>
            </a:r>
            <a:br>
              <a:rPr lang="en-US" dirty="0"/>
            </a:br>
            <a:r>
              <a:rPr lang="en-US" dirty="0"/>
              <a:t>The second dataset comes from the Department of Energy, provided through a JSON API containing alternative fuel station data.</a:t>
            </a:r>
            <a:br>
              <a:rPr lang="en-US" dirty="0"/>
            </a:br>
            <a:r>
              <a:rPr lang="en-US" dirty="0"/>
              <a:t>And the third dataset is the EPA fuel economy dataset, also in CSV, which includes efficiency and emissions fields.</a:t>
            </a:r>
            <a:br>
              <a:rPr lang="en-US" dirty="0"/>
            </a:br>
            <a:r>
              <a:rPr lang="en-US" dirty="0"/>
              <a:t>These three sources complement each other and form the foundation of the integrated analytical model built in the pipeline.</a:t>
            </a:r>
            <a:endParaRPr lang="pt-PT" dirty="0"/>
          </a:p>
        </p:txBody>
      </p:sp>
      <p:sp>
        <p:nvSpPr>
          <p:cNvPr id="4" name="Marcador de Posição do Número do Diapositivo 3">
            <a:extLst>
              <a:ext uri="{FF2B5EF4-FFF2-40B4-BE49-F238E27FC236}">
                <a16:creationId xmlns:a16="http://schemas.microsoft.com/office/drawing/2014/main" id="{C7959CFE-F675-818D-5A0A-F729BC213550}"/>
              </a:ext>
            </a:extLst>
          </p:cNvPr>
          <p:cNvSpPr>
            <a:spLocks noGrp="1"/>
          </p:cNvSpPr>
          <p:nvPr>
            <p:ph type="sldNum" sz="quarter" idx="5"/>
          </p:nvPr>
        </p:nvSpPr>
        <p:spPr/>
        <p:txBody>
          <a:bodyPr/>
          <a:lstStyle/>
          <a:p>
            <a:fld id="{95425017-EBB2-4EC1-9930-0281F5D6DBE0}" type="slidenum">
              <a:rPr lang="pt-PT" smtClean="0"/>
              <a:t>7</a:t>
            </a:fld>
            <a:endParaRPr lang="pt-PT"/>
          </a:p>
        </p:txBody>
      </p:sp>
    </p:spTree>
    <p:extLst>
      <p:ext uri="{BB962C8B-B14F-4D97-AF65-F5344CB8AC3E}">
        <p14:creationId xmlns:p14="http://schemas.microsoft.com/office/powerpoint/2010/main" val="2647645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FABB-07D3-72BE-6AEA-79CB6396D6C4}"/>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51AD2E9-09FF-BC1B-0C07-A4E3D8C4FD2B}"/>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E7F40AEE-5576-3A75-08E2-5F4B77F70113}"/>
              </a:ext>
            </a:extLst>
          </p:cNvPr>
          <p:cNvSpPr>
            <a:spLocks noGrp="1"/>
          </p:cNvSpPr>
          <p:nvPr>
            <p:ph type="body" idx="1"/>
          </p:nvPr>
        </p:nvSpPr>
        <p:spPr/>
        <p:txBody>
          <a:bodyPr/>
          <a:lstStyle/>
          <a:p>
            <a:r>
              <a:rPr lang="en-US" dirty="0"/>
              <a:t>The data acquisition is handled by a </a:t>
            </a:r>
            <a:r>
              <a:rPr lang="en-US" b="1" dirty="0"/>
              <a:t>single Python script</a:t>
            </a:r>
            <a:r>
              <a:rPr lang="en-US" dirty="0"/>
              <a:t> that ingests all three datasets into a raw data layer.</a:t>
            </a:r>
          </a:p>
          <a:p>
            <a:r>
              <a:rPr lang="en-US" dirty="0"/>
              <a:t>First, the script ensures the folder </a:t>
            </a:r>
            <a:r>
              <a:rPr lang="en-US" sz="1200" kern="1200" dirty="0">
                <a:solidFill>
                  <a:schemeClr val="tx1"/>
                </a:solidFill>
                <a:latin typeface="+mn-lt"/>
                <a:ea typeface="+mn-ea"/>
                <a:cs typeface="+mn-cs"/>
              </a:rPr>
              <a:t>data/raw</a:t>
            </a:r>
            <a:r>
              <a:rPr lang="en-US" dirty="0"/>
              <a:t> exists, so every run writes files to a consistent location.</a:t>
            </a:r>
          </a:p>
          <a:p>
            <a:r>
              <a:rPr lang="en-US" dirty="0"/>
              <a:t>For the </a:t>
            </a:r>
            <a:r>
              <a:rPr lang="en-US" b="1" dirty="0"/>
              <a:t>EPA fuel economy data</a:t>
            </a:r>
            <a:r>
              <a:rPr lang="en-US" dirty="0"/>
              <a:t>, I download the ZIP file from </a:t>
            </a:r>
            <a:r>
              <a:rPr lang="en-US" sz="1200" kern="1200" dirty="0" err="1">
                <a:solidFill>
                  <a:schemeClr val="tx1"/>
                </a:solidFill>
                <a:latin typeface="+mn-lt"/>
                <a:ea typeface="+mn-ea"/>
                <a:cs typeface="+mn-cs"/>
              </a:rPr>
              <a:t>fueleconomy.gov</a:t>
            </a:r>
            <a:r>
              <a:rPr lang="en-US" dirty="0"/>
              <a:t>, save it as </a:t>
            </a:r>
            <a:r>
              <a:rPr lang="en-US" sz="1200" kern="1200" dirty="0" err="1">
                <a:solidFill>
                  <a:schemeClr val="tx1"/>
                </a:solidFill>
                <a:latin typeface="+mn-lt"/>
                <a:ea typeface="+mn-ea"/>
                <a:cs typeface="+mn-cs"/>
              </a:rPr>
              <a:t>vehicles.zip</a:t>
            </a:r>
            <a:r>
              <a:rPr lang="en-US" dirty="0"/>
              <a:t>, and then use Python’s </a:t>
            </a:r>
            <a:r>
              <a:rPr lang="en-US" sz="1200" kern="1200" dirty="0" err="1">
                <a:solidFill>
                  <a:schemeClr val="tx1"/>
                </a:solidFill>
                <a:latin typeface="+mn-lt"/>
                <a:ea typeface="+mn-ea"/>
                <a:cs typeface="+mn-cs"/>
              </a:rPr>
              <a:t>zipfile</a:t>
            </a:r>
            <a:r>
              <a:rPr lang="en-US" dirty="0"/>
              <a:t> module to extract it into </a:t>
            </a:r>
            <a:r>
              <a:rPr lang="en-US" sz="1200" kern="1200" dirty="0">
                <a:solidFill>
                  <a:schemeClr val="tx1"/>
                </a:solidFill>
                <a:latin typeface="+mn-lt"/>
                <a:ea typeface="+mn-ea"/>
                <a:cs typeface="+mn-cs"/>
              </a:rPr>
              <a:t>data/raw/</a:t>
            </a:r>
            <a:r>
              <a:rPr lang="en-US" sz="1200" kern="1200" dirty="0" err="1">
                <a:solidFill>
                  <a:schemeClr val="tx1"/>
                </a:solidFill>
                <a:latin typeface="+mn-lt"/>
                <a:ea typeface="+mn-ea"/>
                <a:cs typeface="+mn-cs"/>
              </a:rPr>
              <a:t>vehicles.csv</a:t>
            </a:r>
            <a:r>
              <a:rPr lang="en-US" dirty="0"/>
              <a:t>. This gives me a comprehensive table of vehicles, fuel types, and fuel economy metrics.</a:t>
            </a:r>
          </a:p>
          <a:p>
            <a:r>
              <a:rPr lang="en-US" dirty="0"/>
              <a:t>For the </a:t>
            </a:r>
            <a:r>
              <a:rPr lang="en-US" b="1" dirty="0"/>
              <a:t>NHTSA vehicle complaints</a:t>
            </a:r>
            <a:r>
              <a:rPr lang="en-US" dirty="0"/>
              <a:t>, I follow the same pattern: I download the ZIP file containing complaints from 2020 to 2024, save it under </a:t>
            </a:r>
            <a:r>
              <a:rPr lang="en-US" sz="1200" kern="1200" dirty="0">
                <a:solidFill>
                  <a:schemeClr val="tx1"/>
                </a:solidFill>
                <a:latin typeface="+mn-lt"/>
                <a:ea typeface="+mn-ea"/>
                <a:cs typeface="+mn-cs"/>
              </a:rPr>
              <a:t>data/raw/complaints_2020-2024.zip</a:t>
            </a:r>
            <a:r>
              <a:rPr lang="en-US" dirty="0"/>
              <a:t>, and unzip all its contents into the raw folder. That produces a large flat file with all the complaints that will be cleaned in the next step.</a:t>
            </a:r>
          </a:p>
        </p:txBody>
      </p:sp>
      <p:sp>
        <p:nvSpPr>
          <p:cNvPr id="4" name="Marcador de Posição do Número do Diapositivo 3">
            <a:extLst>
              <a:ext uri="{FF2B5EF4-FFF2-40B4-BE49-F238E27FC236}">
                <a16:creationId xmlns:a16="http://schemas.microsoft.com/office/drawing/2014/main" id="{DA1C5902-39D2-D2D5-B546-3BFDA2743FA5}"/>
              </a:ext>
            </a:extLst>
          </p:cNvPr>
          <p:cNvSpPr>
            <a:spLocks noGrp="1"/>
          </p:cNvSpPr>
          <p:nvPr>
            <p:ph type="sldNum" sz="quarter" idx="5"/>
          </p:nvPr>
        </p:nvSpPr>
        <p:spPr/>
        <p:txBody>
          <a:bodyPr/>
          <a:lstStyle/>
          <a:p>
            <a:fld id="{95425017-EBB2-4EC1-9930-0281F5D6DBE0}" type="slidenum">
              <a:rPr lang="pt-PT" smtClean="0"/>
              <a:t>8</a:t>
            </a:fld>
            <a:endParaRPr lang="pt-PT"/>
          </a:p>
        </p:txBody>
      </p:sp>
    </p:spTree>
    <p:extLst>
      <p:ext uri="{BB962C8B-B14F-4D97-AF65-F5344CB8AC3E}">
        <p14:creationId xmlns:p14="http://schemas.microsoft.com/office/powerpoint/2010/main" val="197394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2C01D-2C19-2C06-3B11-CABDCA784271}"/>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BFD40AE-8057-073D-603A-62AFD6CF6B4E}"/>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64737972-8BC7-C7E1-1D92-82F5EC87A027}"/>
              </a:ext>
            </a:extLst>
          </p:cNvPr>
          <p:cNvSpPr>
            <a:spLocks noGrp="1"/>
          </p:cNvSpPr>
          <p:nvPr>
            <p:ph type="body" idx="1"/>
          </p:nvPr>
        </p:nvSpPr>
        <p:spPr/>
        <p:txBody>
          <a:bodyPr/>
          <a:lstStyle/>
          <a:p>
            <a:r>
              <a:rPr lang="en-US" dirty="0"/>
              <a:t>Now let me walk you through how I processed the EPA vehicle dataset, which is the largest and richest of the three sources.</a:t>
            </a:r>
          </a:p>
          <a:p>
            <a:r>
              <a:rPr lang="en-US" dirty="0"/>
              <a:t>We start with the full </a:t>
            </a:r>
            <a:r>
              <a:rPr lang="en-US" sz="1200" kern="1200" dirty="0" err="1">
                <a:solidFill>
                  <a:schemeClr val="tx1"/>
                </a:solidFill>
                <a:latin typeface="+mn-lt"/>
                <a:ea typeface="+mn-ea"/>
                <a:cs typeface="+mn-cs"/>
              </a:rPr>
              <a:t>vehicles.csv</a:t>
            </a:r>
            <a:r>
              <a:rPr lang="en-US" dirty="0"/>
              <a:t> file directly from the EPA. It contains more than 80 columns with every vehicle the EPA has published, so the first step is applying structured filtering.</a:t>
            </a:r>
          </a:p>
          <a:p>
            <a:r>
              <a:rPr lang="en-US" dirty="0"/>
              <a:t>I begin by restricting the dataset to model years 2010 and above. The reason for choosing 2010 is that fuel technology, emissions standards, and vehicle classification are much more consistent from 2010 onward, so this gives us a cleaner and more reliable analytical baseline.</a:t>
            </a:r>
          </a:p>
          <a:p>
            <a:r>
              <a:rPr lang="en-US" dirty="0"/>
              <a:t>Next, I remove rows missing key fields such as year, make, or model, and I also ensure that the vehicle has at least one meaningful fuel-economy metric — whether combined, city, or highway MPG. Vehicles with no MPG data at all simply cannot be used in consumption or emissions analysis, so they are safely removed here.</a:t>
            </a:r>
          </a:p>
          <a:p>
            <a:r>
              <a:rPr lang="en-US" dirty="0"/>
              <a:t>After that, I apply outlier logic. Any vehicle with a combined MPG of zero is invalid and removed. And gasoline or diesel vehicles with MPG values over 200 are clearly errors — but electric vehicles are an exception because MPGe values can legitimately go above 100, so the filter accounts for that by checking the fuel type.</a:t>
            </a:r>
          </a:p>
          <a:p>
            <a:r>
              <a:rPr lang="en-US" dirty="0"/>
              <a:t>I also exclude vehicles from future years, which appear occasionally due to data entry issues. All of these steps together significantly improve data consistency and avoid misleading results later on.</a:t>
            </a:r>
          </a:p>
          <a:p>
            <a:r>
              <a:rPr lang="en-US" dirty="0"/>
              <a:t>Once the dataset is clean, I reduce the number of columns from over 80 to a focused subset containing only the variables relevant to this assessment — such as vehicle class, engine displacement, cylinders, transmission, CO₂ output, and the fuel types. I also rename the fuel columns to </a:t>
            </a:r>
            <a:r>
              <a:rPr lang="en-US" sz="1200" kern="1200" dirty="0" err="1">
                <a:solidFill>
                  <a:schemeClr val="tx1"/>
                </a:solidFill>
                <a:latin typeface="+mn-lt"/>
                <a:ea typeface="+mn-ea"/>
                <a:cs typeface="+mn-cs"/>
              </a:rPr>
              <a:t>primary_fuel</a:t>
            </a:r>
            <a:r>
              <a:rPr lang="en-US" dirty="0"/>
              <a:t> and </a:t>
            </a:r>
            <a:r>
              <a:rPr lang="en-US" sz="1200" kern="1200" dirty="0" err="1">
                <a:solidFill>
                  <a:schemeClr val="tx1"/>
                </a:solidFill>
                <a:latin typeface="+mn-lt"/>
                <a:ea typeface="+mn-ea"/>
                <a:cs typeface="+mn-cs"/>
              </a:rPr>
              <a:t>secondary_fuel</a:t>
            </a:r>
            <a:r>
              <a:rPr lang="en-US" dirty="0"/>
              <a:t> so they are semantically meaningful for the next stage.</a:t>
            </a:r>
          </a:p>
          <a:p>
            <a:r>
              <a:rPr lang="en-US" dirty="0"/>
              <a:t>And finally, the most important part of this dataset is the dual-fuel handling. Instead of keeping one row per vehicle, I transform it into one row per fuel that vehicle can use. This ensures that plug-in hybrids and flex-fuel vehicles are represented accurately in the fuel-infrastructure analysis later.</a:t>
            </a:r>
          </a:p>
          <a:p>
            <a:r>
              <a:rPr lang="en-US" dirty="0"/>
              <a:t>I'll explain this transformation visually on the next slide.</a:t>
            </a:r>
          </a:p>
        </p:txBody>
      </p:sp>
      <p:sp>
        <p:nvSpPr>
          <p:cNvPr id="4" name="Marcador de Posição do Número do Diapositivo 3">
            <a:extLst>
              <a:ext uri="{FF2B5EF4-FFF2-40B4-BE49-F238E27FC236}">
                <a16:creationId xmlns:a16="http://schemas.microsoft.com/office/drawing/2014/main" id="{1351F5A0-FB92-2072-C106-30944F5A5CAA}"/>
              </a:ext>
            </a:extLst>
          </p:cNvPr>
          <p:cNvSpPr>
            <a:spLocks noGrp="1"/>
          </p:cNvSpPr>
          <p:nvPr>
            <p:ph type="sldNum" sz="quarter" idx="5"/>
          </p:nvPr>
        </p:nvSpPr>
        <p:spPr/>
        <p:txBody>
          <a:bodyPr/>
          <a:lstStyle/>
          <a:p>
            <a:fld id="{95425017-EBB2-4EC1-9930-0281F5D6DBE0}" type="slidenum">
              <a:rPr lang="pt-PT" smtClean="0"/>
              <a:t>9</a:t>
            </a:fld>
            <a:endParaRPr lang="pt-PT"/>
          </a:p>
        </p:txBody>
      </p:sp>
    </p:spTree>
    <p:extLst>
      <p:ext uri="{BB962C8B-B14F-4D97-AF65-F5344CB8AC3E}">
        <p14:creationId xmlns:p14="http://schemas.microsoft.com/office/powerpoint/2010/main" val="303542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584CB-44F8-3863-C060-6E6303335C9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EFD0105-57DC-F6BD-F431-558D9AC82092}"/>
              </a:ext>
            </a:extLst>
          </p:cNvPr>
          <p:cNvSpPr>
            <a:spLocks noGrp="1" noRot="1" noChangeAspect="1"/>
          </p:cNvSpPr>
          <p:nvPr>
            <p:ph type="sldImg"/>
          </p:nvPr>
        </p:nvSpPr>
        <p:spPr/>
        <p:txBody>
          <a:bodyPr/>
          <a:lstStyle/>
          <a:p>
            <a:endParaRPr lang="en-US"/>
          </a:p>
        </p:txBody>
      </p:sp>
      <p:sp>
        <p:nvSpPr>
          <p:cNvPr id="3" name="Marcador de Posição de Notas 2">
            <a:extLst>
              <a:ext uri="{FF2B5EF4-FFF2-40B4-BE49-F238E27FC236}">
                <a16:creationId xmlns:a16="http://schemas.microsoft.com/office/drawing/2014/main" id="{A7DB71C2-D641-E7DB-A6B0-590A4F343CFD}"/>
              </a:ext>
            </a:extLst>
          </p:cNvPr>
          <p:cNvSpPr>
            <a:spLocks noGrp="1"/>
          </p:cNvSpPr>
          <p:nvPr>
            <p:ph type="body" idx="1"/>
          </p:nvPr>
        </p:nvSpPr>
        <p:spPr/>
        <p:txBody>
          <a:bodyPr/>
          <a:lstStyle/>
          <a:p>
            <a:r>
              <a:rPr lang="en-US" dirty="0"/>
              <a:t>One of the biggest complications when working with the EPA data is how dual-fuel vehicles are represented. In the raw dataset, vehicles like plug-in hybrids or flex-fuel trucks are stored as a single row, with two columns: </a:t>
            </a:r>
            <a:r>
              <a:rPr lang="en-US" sz="1200" kern="1200" dirty="0">
                <a:solidFill>
                  <a:schemeClr val="tx1"/>
                </a:solidFill>
                <a:latin typeface="+mn-lt"/>
                <a:ea typeface="+mn-ea"/>
                <a:cs typeface="+mn-cs"/>
              </a:rPr>
              <a:t>fuelType1</a:t>
            </a:r>
            <a:r>
              <a:rPr lang="en-US" dirty="0"/>
              <a:t> and </a:t>
            </a:r>
            <a:r>
              <a:rPr lang="en-US" sz="1200" kern="1200" dirty="0">
                <a:solidFill>
                  <a:schemeClr val="tx1"/>
                </a:solidFill>
                <a:latin typeface="+mn-lt"/>
                <a:ea typeface="+mn-ea"/>
                <a:cs typeface="+mn-cs"/>
              </a:rPr>
              <a:t>fuelType2</a:t>
            </a:r>
            <a:r>
              <a:rPr lang="en-US" dirty="0"/>
              <a:t>.</a:t>
            </a:r>
          </a:p>
          <a:p>
            <a:r>
              <a:rPr lang="en-US" dirty="0"/>
              <a:t>But that representation creates a major issue when we try to analyze infrastructure needs. For example, a plug-in hybrid like a Chevrolet Volt uses gasoline as the primary fuel, but it also depends on electricity for charging. If we leave the dataset as one row, that Volt would be counted only as a gasoline vehicle and completely ignored in EV charging demand calculations. The same thing happens with ethanol flex-fuel vehicles.</a:t>
            </a:r>
          </a:p>
          <a:p>
            <a:r>
              <a:rPr lang="en-US" dirty="0"/>
              <a:t>So instead of leaving the structure as-is, I ‘explode’ these vehicles into multiple rows — one for each fuel the vehicle supports.</a:t>
            </a:r>
          </a:p>
          <a:p>
            <a:r>
              <a:rPr lang="en-US" dirty="0"/>
              <a:t>On the left of the diagram you can see the raw EPA row: a single vehicle with </a:t>
            </a:r>
            <a:r>
              <a:rPr lang="en-US" sz="1200" kern="1200" dirty="0">
                <a:solidFill>
                  <a:schemeClr val="tx1"/>
                </a:solidFill>
                <a:latin typeface="+mn-lt"/>
                <a:ea typeface="+mn-ea"/>
                <a:cs typeface="+mn-cs"/>
              </a:rPr>
              <a:t>fuelType1 = Gasoline</a:t>
            </a:r>
            <a:r>
              <a:rPr lang="en-US" dirty="0"/>
              <a:t> and </a:t>
            </a:r>
            <a:r>
              <a:rPr lang="en-US" sz="1200" kern="1200" dirty="0">
                <a:solidFill>
                  <a:schemeClr val="tx1"/>
                </a:solidFill>
                <a:latin typeface="+mn-lt"/>
                <a:ea typeface="+mn-ea"/>
                <a:cs typeface="+mn-cs"/>
              </a:rPr>
              <a:t>fuelType2 = Electricity</a:t>
            </a:r>
            <a:r>
              <a:rPr lang="en-US" dirty="0"/>
              <a:t>.</a:t>
            </a:r>
          </a:p>
          <a:p>
            <a:r>
              <a:rPr lang="en-US" dirty="0"/>
              <a:t>During processing, this becomes two rows.</a:t>
            </a:r>
            <a:br>
              <a:rPr lang="en-US" dirty="0"/>
            </a:br>
            <a:r>
              <a:rPr lang="en-US" dirty="0"/>
              <a:t>The first row represents the vehicle using gasoline as its fuel, with </a:t>
            </a:r>
            <a:r>
              <a:rPr lang="en-US" sz="1200" kern="1200" dirty="0" err="1">
                <a:solidFill>
                  <a:schemeClr val="tx1"/>
                </a:solidFill>
                <a:latin typeface="+mn-lt"/>
                <a:ea typeface="+mn-ea"/>
                <a:cs typeface="+mn-cs"/>
              </a:rPr>
              <a:t>fuel_used</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primary_fuel</a:t>
            </a:r>
            <a:r>
              <a:rPr lang="en-US" dirty="0"/>
              <a:t> and </a:t>
            </a:r>
            <a:r>
              <a:rPr lang="en-US" sz="1200" kern="1200" dirty="0" err="1">
                <a:solidFill>
                  <a:schemeClr val="tx1"/>
                </a:solidFill>
                <a:latin typeface="+mn-lt"/>
                <a:ea typeface="+mn-ea"/>
                <a:cs typeface="+mn-cs"/>
              </a:rPr>
              <a:t>fuel_rank</a:t>
            </a:r>
            <a:r>
              <a:rPr lang="en-US" sz="1200" kern="1200" dirty="0">
                <a:solidFill>
                  <a:schemeClr val="tx1"/>
                </a:solidFill>
                <a:latin typeface="+mn-lt"/>
                <a:ea typeface="+mn-ea"/>
                <a:cs typeface="+mn-cs"/>
              </a:rPr>
              <a:t> = 1</a:t>
            </a:r>
            <a:r>
              <a:rPr lang="en-US" dirty="0"/>
              <a:t>.</a:t>
            </a:r>
            <a:br>
              <a:rPr lang="en-US" dirty="0"/>
            </a:br>
            <a:r>
              <a:rPr lang="en-US" dirty="0"/>
              <a:t>The second row represents the same physical vehicle using its secondary fuel, so </a:t>
            </a:r>
            <a:r>
              <a:rPr lang="en-US" sz="1200" kern="1200" dirty="0" err="1">
                <a:solidFill>
                  <a:schemeClr val="tx1"/>
                </a:solidFill>
                <a:latin typeface="+mn-lt"/>
                <a:ea typeface="+mn-ea"/>
                <a:cs typeface="+mn-cs"/>
              </a:rPr>
              <a:t>fuel_used</a:t>
            </a:r>
            <a:r>
              <a:rPr lang="en-US" sz="1200" kern="1200" dirty="0">
                <a:solidFill>
                  <a:schemeClr val="tx1"/>
                </a:solidFill>
                <a:latin typeface="+mn-lt"/>
                <a:ea typeface="+mn-ea"/>
                <a:cs typeface="+mn-cs"/>
              </a:rPr>
              <a:t> = Electricity</a:t>
            </a:r>
            <a:r>
              <a:rPr lang="en-US" dirty="0"/>
              <a:t> and </a:t>
            </a:r>
            <a:r>
              <a:rPr lang="en-US" sz="1200" kern="1200" dirty="0" err="1">
                <a:solidFill>
                  <a:schemeClr val="tx1"/>
                </a:solidFill>
                <a:latin typeface="+mn-lt"/>
                <a:ea typeface="+mn-ea"/>
                <a:cs typeface="+mn-cs"/>
              </a:rPr>
              <a:t>fuel_rank</a:t>
            </a:r>
            <a:r>
              <a:rPr lang="en-US" sz="1200" kern="1200" dirty="0">
                <a:solidFill>
                  <a:schemeClr val="tx1"/>
                </a:solidFill>
                <a:latin typeface="+mn-lt"/>
                <a:ea typeface="+mn-ea"/>
                <a:cs typeface="+mn-cs"/>
              </a:rPr>
              <a:t> = 2</a:t>
            </a:r>
            <a:r>
              <a:rPr lang="en-US" dirty="0"/>
              <a:t>.</a:t>
            </a:r>
          </a:p>
          <a:p>
            <a:r>
              <a:rPr lang="en-US" dirty="0"/>
              <a:t>Both rows still contain all the context — make, model, emissions, engine, vehicle class — so we never lose information about the vehicle. We simply create a structure where counting vehicles by fuel type becomes accurate and straightforward.</a:t>
            </a:r>
          </a:p>
          <a:p>
            <a:r>
              <a:rPr lang="en-US" dirty="0"/>
              <a:t>This means that when later I compute CHARGING demand, or E85 infrastructure, or gasoline-based emissions, plug-in hybrids and flex-fuel vehicles are properly included. Without this step, every fuel-type distribution in the results would be wrong.</a:t>
            </a:r>
          </a:p>
          <a:p>
            <a:r>
              <a:rPr lang="en-US" dirty="0"/>
              <a:t>This approach increases the row count slightly, but it produces a much more correct analytical dataset, and it prevents subtle but serious misclassifications in the final insights.</a:t>
            </a:r>
          </a:p>
        </p:txBody>
      </p:sp>
      <p:sp>
        <p:nvSpPr>
          <p:cNvPr id="4" name="Marcador de Posição do Número do Diapositivo 3">
            <a:extLst>
              <a:ext uri="{FF2B5EF4-FFF2-40B4-BE49-F238E27FC236}">
                <a16:creationId xmlns:a16="http://schemas.microsoft.com/office/drawing/2014/main" id="{FC56E1D1-998B-38AA-4035-4F2FAB7FABEF}"/>
              </a:ext>
            </a:extLst>
          </p:cNvPr>
          <p:cNvSpPr>
            <a:spLocks noGrp="1"/>
          </p:cNvSpPr>
          <p:nvPr>
            <p:ph type="sldNum" sz="quarter" idx="5"/>
          </p:nvPr>
        </p:nvSpPr>
        <p:spPr/>
        <p:txBody>
          <a:bodyPr/>
          <a:lstStyle/>
          <a:p>
            <a:fld id="{95425017-EBB2-4EC1-9930-0281F5D6DBE0}" type="slidenum">
              <a:rPr lang="pt-PT" smtClean="0"/>
              <a:t>10</a:t>
            </a:fld>
            <a:endParaRPr lang="pt-PT"/>
          </a:p>
        </p:txBody>
      </p:sp>
    </p:spTree>
    <p:extLst>
      <p:ext uri="{BB962C8B-B14F-4D97-AF65-F5344CB8AC3E}">
        <p14:creationId xmlns:p14="http://schemas.microsoft.com/office/powerpoint/2010/main" val="872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7356" y="753499"/>
            <a:ext cx="5123543" cy="1228951"/>
          </a:xfrm>
        </p:spPr>
        <p:txBody>
          <a:bodyPr anchor="ctr"/>
          <a:lstStyle>
            <a:lvl1pPr algn="l">
              <a:defRPr sz="6000"/>
            </a:lvl1pPr>
          </a:lstStyle>
          <a:p>
            <a:r>
              <a:rPr lang="en-US" dirty="0"/>
              <a:t>Click to edit</a:t>
            </a:r>
            <a:endParaRPr lang="en-ID" dirty="0"/>
          </a:p>
        </p:txBody>
      </p:sp>
      <p:sp>
        <p:nvSpPr>
          <p:cNvPr id="3" name="Subtitle 2"/>
          <p:cNvSpPr>
            <a:spLocks noGrp="1"/>
          </p:cNvSpPr>
          <p:nvPr>
            <p:ph type="subTitle" idx="1"/>
          </p:nvPr>
        </p:nvSpPr>
        <p:spPr>
          <a:xfrm>
            <a:off x="1545540" y="2281241"/>
            <a:ext cx="4957994" cy="520020"/>
          </a:xfrm>
        </p:spPr>
        <p:txBody>
          <a:bodyPr anchor="ctr">
            <a:normAutofit/>
          </a:bodyPr>
          <a:lstStyle>
            <a:lvl1pPr marL="0" indent="0" algn="l">
              <a:buNone/>
              <a:defRPr sz="21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4" name="Date Placeholder 3"/>
          <p:cNvSpPr>
            <a:spLocks noGrp="1"/>
          </p:cNvSpPr>
          <p:nvPr>
            <p:ph type="dt" sz="half" idx="10"/>
          </p:nvPr>
        </p:nvSpPr>
        <p:spPr>
          <a:xfrm>
            <a:off x="9191174" y="244474"/>
            <a:ext cx="2743200" cy="365125"/>
          </a:xfrm>
          <a:prstGeom prst="rect">
            <a:avLst/>
          </a:prstGeom>
        </p:spPr>
        <p:txBody>
          <a:bodyPr/>
          <a:lstStyle>
            <a:lvl1pPr algn="r">
              <a:defRPr/>
            </a:lvl1pPr>
          </a:lstStyle>
          <a:p>
            <a:fld id="{20CA5B5B-094D-46A3-AD7C-FCB4FFD9615D}" type="datetime1">
              <a:rPr lang="en-ID" smtClean="0"/>
              <a:t>12/11/25</a:t>
            </a:fld>
            <a:endParaRPr lang="en-ID" dirty="0"/>
          </a:p>
        </p:txBody>
      </p:sp>
      <p:sp>
        <p:nvSpPr>
          <p:cNvPr id="5" name="Footer Placeholder 4"/>
          <p:cNvSpPr>
            <a:spLocks noGrp="1"/>
          </p:cNvSpPr>
          <p:nvPr>
            <p:ph type="ftr" sz="quarter" idx="11"/>
          </p:nvPr>
        </p:nvSpPr>
        <p:spPr/>
        <p:txBody>
          <a:bodyPr/>
          <a:lstStyle/>
          <a:p>
            <a:endParaRPr lang="en-ID" dirty="0"/>
          </a:p>
        </p:txBody>
      </p:sp>
      <p:sp>
        <p:nvSpPr>
          <p:cNvPr id="10" name="Picture Placeholder 9"/>
          <p:cNvSpPr>
            <a:spLocks noGrp="1"/>
          </p:cNvSpPr>
          <p:nvPr>
            <p:ph type="pic" sz="quarter" idx="13"/>
          </p:nvPr>
        </p:nvSpPr>
        <p:spPr>
          <a:xfrm>
            <a:off x="5352000" y="9000"/>
            <a:ext cx="6840000" cy="6840000"/>
          </a:xfrm>
        </p:spPr>
        <p:txBody>
          <a:bodyPr/>
          <a:lstStyle/>
          <a:p>
            <a:endParaRPr lang="en-ID" dirty="0"/>
          </a:p>
        </p:txBody>
      </p:sp>
      <p:sp>
        <p:nvSpPr>
          <p:cNvPr id="16" name="Text Placeholder 15"/>
          <p:cNvSpPr>
            <a:spLocks noGrp="1"/>
          </p:cNvSpPr>
          <p:nvPr>
            <p:ph type="body" sz="quarter" idx="14"/>
          </p:nvPr>
        </p:nvSpPr>
        <p:spPr>
          <a:xfrm>
            <a:off x="1545540" y="3028584"/>
            <a:ext cx="4957994" cy="520020"/>
          </a:xfrm>
        </p:spPr>
        <p:txBody>
          <a:bodyPr anchor="ctr">
            <a:normAutofit/>
          </a:bodyPr>
          <a:lstStyle>
            <a:lvl1pPr>
              <a:defRPr sz="2100"/>
            </a:lvl1pPr>
            <a:lvl2pPr marL="457200" indent="0">
              <a:buNone/>
              <a:defRPr/>
            </a:lvl2pPr>
          </a:lstStyle>
          <a:p>
            <a:pPr lvl="0"/>
            <a:r>
              <a:rPr lang="en-US" dirty="0"/>
              <a:t>Click to edit Master text styles</a:t>
            </a:r>
          </a:p>
        </p:txBody>
      </p:sp>
      <p:sp>
        <p:nvSpPr>
          <p:cNvPr id="17" name="Text Placeholder 15"/>
          <p:cNvSpPr>
            <a:spLocks noGrp="1"/>
          </p:cNvSpPr>
          <p:nvPr>
            <p:ph type="body" sz="quarter" idx="15"/>
          </p:nvPr>
        </p:nvSpPr>
        <p:spPr>
          <a:xfrm>
            <a:off x="1545540" y="3775927"/>
            <a:ext cx="4957994" cy="520020"/>
          </a:xfrm>
        </p:spPr>
        <p:txBody>
          <a:bodyPr anchor="ctr">
            <a:normAutofit/>
          </a:bodyPr>
          <a:lstStyle>
            <a:lvl1pPr>
              <a:defRPr sz="2100"/>
            </a:lvl1pPr>
            <a:lvl2pPr marL="457200" indent="0">
              <a:buNone/>
              <a:defRPr/>
            </a:lvl2pPr>
          </a:lstStyle>
          <a:p>
            <a:pPr lvl="0"/>
            <a:r>
              <a:rPr lang="en-US" dirty="0"/>
              <a:t>Click to edit Master text styles</a:t>
            </a:r>
          </a:p>
        </p:txBody>
      </p:sp>
      <p:sp>
        <p:nvSpPr>
          <p:cNvPr id="18" name="Text Placeholder 15"/>
          <p:cNvSpPr>
            <a:spLocks noGrp="1"/>
          </p:cNvSpPr>
          <p:nvPr>
            <p:ph type="body" sz="quarter" idx="16"/>
          </p:nvPr>
        </p:nvSpPr>
        <p:spPr>
          <a:xfrm>
            <a:off x="1545540" y="4523270"/>
            <a:ext cx="4957994" cy="520020"/>
          </a:xfrm>
        </p:spPr>
        <p:txBody>
          <a:bodyPr anchor="ctr">
            <a:normAutofit/>
          </a:bodyPr>
          <a:lstStyle>
            <a:lvl1pPr>
              <a:defRPr sz="2100"/>
            </a:lvl1pPr>
            <a:lvl2pPr marL="457200" indent="0">
              <a:buNone/>
              <a:defRPr/>
            </a:lvl2pPr>
          </a:lstStyle>
          <a:p>
            <a:pPr lvl="0"/>
            <a:r>
              <a:rPr lang="en-US" dirty="0"/>
              <a:t>Click to edit Master text styles</a:t>
            </a:r>
          </a:p>
        </p:txBody>
      </p:sp>
      <p:sp>
        <p:nvSpPr>
          <p:cNvPr id="19" name="Text Placeholder 15"/>
          <p:cNvSpPr>
            <a:spLocks noGrp="1"/>
          </p:cNvSpPr>
          <p:nvPr>
            <p:ph type="body" sz="quarter" idx="17"/>
          </p:nvPr>
        </p:nvSpPr>
        <p:spPr>
          <a:xfrm>
            <a:off x="1545540" y="5270615"/>
            <a:ext cx="4957994" cy="520020"/>
          </a:xfrm>
        </p:spPr>
        <p:txBody>
          <a:bodyPr anchor="ctr">
            <a:normAutofit/>
          </a:bodyPr>
          <a:lstStyle>
            <a:lvl1pPr>
              <a:defRPr sz="2100"/>
            </a:lvl1pPr>
            <a:lvl2pPr marL="457200" indent="0">
              <a:buNone/>
              <a:defRPr/>
            </a:lvl2pPr>
          </a:lstStyle>
          <a:p>
            <a:pPr lvl="0"/>
            <a:r>
              <a:rPr lang="en-US" dirty="0"/>
              <a:t>Click to edit Master text styles</a:t>
            </a:r>
          </a:p>
        </p:txBody>
      </p:sp>
      <p:sp>
        <p:nvSpPr>
          <p:cNvPr id="21" name="Text Placeholder 20"/>
          <p:cNvSpPr>
            <a:spLocks noGrp="1"/>
          </p:cNvSpPr>
          <p:nvPr>
            <p:ph type="body" sz="quarter" idx="18" hasCustomPrompt="1"/>
          </p:nvPr>
        </p:nvSpPr>
        <p:spPr>
          <a:xfrm>
            <a:off x="714429" y="2281238"/>
            <a:ext cx="519113" cy="520700"/>
          </a:xfrm>
          <a:prstGeom prst="ellipse">
            <a:avLst/>
          </a:prstGeom>
          <a:solidFill>
            <a:schemeClr val="bg2">
              <a:lumMod val="90000"/>
            </a:schemeClr>
          </a:solidFill>
        </p:spPr>
        <p:txBody>
          <a:bodyPr anchor="ctr">
            <a:noAutofit/>
          </a:bodyPr>
          <a:lstStyle>
            <a:lvl1pPr algn="ctr">
              <a:defRPr sz="1200" b="1"/>
            </a:lvl1pPr>
            <a:lvl2pPr>
              <a:defRPr sz="1200"/>
            </a:lvl2pPr>
            <a:lvl3pPr>
              <a:defRPr sz="1200"/>
            </a:lvl3pPr>
            <a:lvl4pPr>
              <a:defRPr sz="1200"/>
            </a:lvl4pPr>
            <a:lvl5pPr>
              <a:defRPr sz="1200"/>
            </a:lvl5pPr>
          </a:lstStyle>
          <a:p>
            <a:pPr lvl="0"/>
            <a:r>
              <a:rPr lang="en-ID" dirty="0"/>
              <a:t>#</a:t>
            </a:r>
          </a:p>
        </p:txBody>
      </p:sp>
      <p:sp>
        <p:nvSpPr>
          <p:cNvPr id="24" name="Text Placeholder 20"/>
          <p:cNvSpPr>
            <a:spLocks noGrp="1"/>
          </p:cNvSpPr>
          <p:nvPr>
            <p:ph type="body" sz="quarter" idx="19" hasCustomPrompt="1"/>
          </p:nvPr>
        </p:nvSpPr>
        <p:spPr>
          <a:xfrm>
            <a:off x="714429" y="3028584"/>
            <a:ext cx="519113" cy="520700"/>
          </a:xfrm>
          <a:prstGeom prst="ellipse">
            <a:avLst/>
          </a:prstGeom>
          <a:solidFill>
            <a:schemeClr val="bg2">
              <a:lumMod val="90000"/>
            </a:schemeClr>
          </a:solidFill>
        </p:spPr>
        <p:txBody>
          <a:bodyPr anchor="ctr">
            <a:noAutofit/>
          </a:bodyPr>
          <a:lstStyle>
            <a:lvl1pPr algn="ctr">
              <a:defRPr sz="1200" b="1"/>
            </a:lvl1pPr>
            <a:lvl2pPr>
              <a:defRPr sz="1200"/>
            </a:lvl2pPr>
            <a:lvl3pPr>
              <a:defRPr sz="1200"/>
            </a:lvl3pPr>
            <a:lvl4pPr>
              <a:defRPr sz="1200"/>
            </a:lvl4pPr>
            <a:lvl5pPr>
              <a:defRPr sz="1200"/>
            </a:lvl5pPr>
          </a:lstStyle>
          <a:p>
            <a:pPr lvl="0"/>
            <a:r>
              <a:rPr lang="en-ID" dirty="0"/>
              <a:t>#</a:t>
            </a:r>
          </a:p>
        </p:txBody>
      </p:sp>
      <p:sp>
        <p:nvSpPr>
          <p:cNvPr id="25" name="Text Placeholder 20"/>
          <p:cNvSpPr>
            <a:spLocks noGrp="1"/>
          </p:cNvSpPr>
          <p:nvPr>
            <p:ph type="body" sz="quarter" idx="20" hasCustomPrompt="1"/>
          </p:nvPr>
        </p:nvSpPr>
        <p:spPr>
          <a:xfrm>
            <a:off x="714429" y="3795713"/>
            <a:ext cx="519113" cy="520700"/>
          </a:xfrm>
          <a:prstGeom prst="ellipse">
            <a:avLst/>
          </a:prstGeom>
          <a:solidFill>
            <a:schemeClr val="bg2">
              <a:lumMod val="90000"/>
            </a:schemeClr>
          </a:solidFill>
        </p:spPr>
        <p:txBody>
          <a:bodyPr anchor="ctr">
            <a:noAutofit/>
          </a:bodyPr>
          <a:lstStyle>
            <a:lvl1pPr algn="ctr">
              <a:defRPr sz="1200" b="1"/>
            </a:lvl1pPr>
            <a:lvl2pPr>
              <a:defRPr sz="1200"/>
            </a:lvl2pPr>
            <a:lvl3pPr>
              <a:defRPr sz="1200"/>
            </a:lvl3pPr>
            <a:lvl4pPr>
              <a:defRPr sz="1200"/>
            </a:lvl4pPr>
            <a:lvl5pPr>
              <a:defRPr sz="1200"/>
            </a:lvl5pPr>
          </a:lstStyle>
          <a:p>
            <a:pPr lvl="0"/>
            <a:r>
              <a:rPr lang="en-ID" dirty="0"/>
              <a:t>#</a:t>
            </a:r>
          </a:p>
        </p:txBody>
      </p:sp>
      <p:sp>
        <p:nvSpPr>
          <p:cNvPr id="26" name="Text Placeholder 20"/>
          <p:cNvSpPr>
            <a:spLocks noGrp="1"/>
          </p:cNvSpPr>
          <p:nvPr>
            <p:ph type="body" sz="quarter" idx="21" hasCustomPrompt="1"/>
          </p:nvPr>
        </p:nvSpPr>
        <p:spPr>
          <a:xfrm>
            <a:off x="714429" y="4523270"/>
            <a:ext cx="519113" cy="520700"/>
          </a:xfrm>
          <a:prstGeom prst="ellipse">
            <a:avLst/>
          </a:prstGeom>
          <a:solidFill>
            <a:schemeClr val="bg2">
              <a:lumMod val="90000"/>
            </a:schemeClr>
          </a:solidFill>
        </p:spPr>
        <p:txBody>
          <a:bodyPr anchor="ctr">
            <a:noAutofit/>
          </a:bodyPr>
          <a:lstStyle>
            <a:lvl1pPr algn="ctr">
              <a:defRPr sz="1200" b="1"/>
            </a:lvl1pPr>
            <a:lvl2pPr>
              <a:defRPr sz="1200"/>
            </a:lvl2pPr>
            <a:lvl3pPr>
              <a:defRPr sz="1200"/>
            </a:lvl3pPr>
            <a:lvl4pPr>
              <a:defRPr sz="1200"/>
            </a:lvl4pPr>
            <a:lvl5pPr>
              <a:defRPr sz="1200"/>
            </a:lvl5pPr>
          </a:lstStyle>
          <a:p>
            <a:pPr lvl="0"/>
            <a:r>
              <a:rPr lang="en-ID" dirty="0"/>
              <a:t>#</a:t>
            </a:r>
          </a:p>
        </p:txBody>
      </p:sp>
      <p:sp>
        <p:nvSpPr>
          <p:cNvPr id="27" name="Text Placeholder 20"/>
          <p:cNvSpPr>
            <a:spLocks noGrp="1"/>
          </p:cNvSpPr>
          <p:nvPr>
            <p:ph type="body" sz="quarter" idx="22" hasCustomPrompt="1"/>
          </p:nvPr>
        </p:nvSpPr>
        <p:spPr>
          <a:xfrm>
            <a:off x="714429" y="5270615"/>
            <a:ext cx="519113" cy="520700"/>
          </a:xfrm>
          <a:prstGeom prst="ellipse">
            <a:avLst/>
          </a:prstGeom>
          <a:solidFill>
            <a:schemeClr val="bg2">
              <a:lumMod val="90000"/>
            </a:schemeClr>
          </a:solidFill>
        </p:spPr>
        <p:txBody>
          <a:bodyPr anchor="ctr">
            <a:noAutofit/>
          </a:bodyPr>
          <a:lstStyle>
            <a:lvl1pPr algn="ctr">
              <a:defRPr sz="1200" b="1"/>
            </a:lvl1pPr>
            <a:lvl2pPr>
              <a:defRPr sz="1200"/>
            </a:lvl2pPr>
            <a:lvl3pPr>
              <a:defRPr sz="1200"/>
            </a:lvl3pPr>
            <a:lvl4pPr>
              <a:defRPr sz="1200"/>
            </a:lvl4pPr>
            <a:lvl5pPr>
              <a:defRPr sz="1200"/>
            </a:lvl5pPr>
          </a:lstStyle>
          <a:p>
            <a:pPr lvl="0"/>
            <a:r>
              <a:rPr lang="en-ID" dirty="0"/>
              <a:t>#</a:t>
            </a:r>
          </a:p>
        </p:txBody>
      </p:sp>
      <p:sp>
        <p:nvSpPr>
          <p:cNvPr id="2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 Slid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endParaRPr lang="en-ID" dirty="0"/>
          </a:p>
        </p:txBody>
      </p:sp>
      <p:sp>
        <p:nvSpPr>
          <p:cNvPr id="3" name="Text Placeholder 2"/>
          <p:cNvSpPr>
            <a:spLocks noGrp="1"/>
          </p:cNvSpPr>
          <p:nvPr>
            <p:ph type="body" idx="1" hasCustomPrompt="1"/>
          </p:nvPr>
        </p:nvSpPr>
        <p:spPr>
          <a:xfrm>
            <a:off x="836611" y="5423731"/>
            <a:ext cx="5157787" cy="424732"/>
          </a:xfrm>
        </p:spPr>
        <p:txBody>
          <a:bodyPr anchor="b">
            <a:sp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p:cNvSpPr>
            <a:spLocks noGrp="1"/>
          </p:cNvSpPr>
          <p:nvPr>
            <p:ph sz="half" idx="2"/>
          </p:nvPr>
        </p:nvSpPr>
        <p:spPr>
          <a:xfrm>
            <a:off x="836612" y="1690688"/>
            <a:ext cx="5157787" cy="3684588"/>
          </a:xfrm>
        </p:spPr>
        <p:txBody>
          <a:bodyPr/>
          <a:lstStyle>
            <a:lvl2pPr>
              <a:defRPr>
                <a:latin typeface="STIX Two Text" pitchFamily="2" charset="0"/>
              </a:defRPr>
            </a:lvl2pPr>
            <a:lvl3pPr>
              <a:defRPr>
                <a:latin typeface="STIX Two Text" pitchFamily="2" charset="0"/>
              </a:defRPr>
            </a:lvl3pPr>
            <a:lvl4pPr>
              <a:defRPr>
                <a:latin typeface="STIX Two Text" pitchFamily="2" charset="0"/>
              </a:defRPr>
            </a:lvl4pPr>
            <a:lvl5pPr>
              <a:defRPr>
                <a:latin typeface="STIX Two Text" pitchFamily="2" charset="0"/>
              </a:defRPr>
            </a:lvl5pPr>
          </a:lstStyle>
          <a:p>
            <a:pPr lvl="0"/>
            <a:r>
              <a:rPr lang="en-US" dirty="0"/>
              <a:t>Click to edit Master text styles</a:t>
            </a:r>
          </a:p>
          <a:p>
            <a:pPr lvl="1"/>
            <a:endParaRPr lang="en-ID" dirty="0"/>
          </a:p>
        </p:txBody>
      </p:sp>
      <p:sp>
        <p:nvSpPr>
          <p:cNvPr id="5" name="Text Placeholder 4"/>
          <p:cNvSpPr>
            <a:spLocks noGrp="1"/>
          </p:cNvSpPr>
          <p:nvPr>
            <p:ph type="body" sz="quarter" idx="3"/>
          </p:nvPr>
        </p:nvSpPr>
        <p:spPr>
          <a:xfrm>
            <a:off x="6197603" y="1690688"/>
            <a:ext cx="5183188" cy="424732"/>
          </a:xfrm>
        </p:spPr>
        <p:txBody>
          <a:bodyPr anchor="b">
            <a:sp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p:cNvSpPr>
            <a:spLocks noGrp="1"/>
          </p:cNvSpPr>
          <p:nvPr>
            <p:ph type="ftr" sz="quarter" idx="11"/>
          </p:nvPr>
        </p:nvSpPr>
        <p:spPr/>
        <p:txBody>
          <a:bodyPr/>
          <a:lstStyle/>
          <a:p>
            <a:endParaRPr lang="en-ID" dirty="0"/>
          </a:p>
        </p:txBody>
      </p:sp>
      <p:sp>
        <p:nvSpPr>
          <p:cNvPr id="10" name="Date Placeholder 3"/>
          <p:cNvSpPr>
            <a:spLocks noGrp="1"/>
          </p:cNvSpPr>
          <p:nvPr>
            <p:ph type="dt" sz="half" idx="13"/>
          </p:nvPr>
        </p:nvSpPr>
        <p:spPr>
          <a:xfrm>
            <a:off x="9069162" y="365124"/>
            <a:ext cx="2743200" cy="365125"/>
          </a:xfrm>
          <a:prstGeom prst="rect">
            <a:avLst/>
          </a:prstGeom>
        </p:spPr>
        <p:txBody>
          <a:bodyPr anchor="ctr"/>
          <a:lstStyle>
            <a:lvl1pPr algn="r">
              <a:defRPr sz="1000" b="1">
                <a:latin typeface="STIX Two Text" pitchFamily="2" charset="0"/>
              </a:defRPr>
            </a:lvl1pPr>
          </a:lstStyle>
          <a:p>
            <a:fld id="{4FC8AEB7-74A8-4F29-87BD-4DA8A13C4F74}" type="datetime1">
              <a:rPr lang="en-ID" smtClean="0"/>
              <a:t>12/11/25</a:t>
            </a:fld>
            <a:endParaRPr lang="en-ID" dirty="0"/>
          </a:p>
        </p:txBody>
      </p:sp>
      <p:sp>
        <p:nvSpPr>
          <p:cNvPr id="11" name="Slide Number Placeholder 5"/>
          <p:cNvSpPr>
            <a:spLocks noGrp="1"/>
          </p:cNvSpPr>
          <p:nvPr>
            <p:ph type="sldNum" sz="quarter" idx="1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
        <p:nvSpPr>
          <p:cNvPr id="13" name="Text Placeholder 12"/>
          <p:cNvSpPr>
            <a:spLocks noGrp="1"/>
          </p:cNvSpPr>
          <p:nvPr>
            <p:ph type="body" sz="quarter" idx="15"/>
          </p:nvPr>
        </p:nvSpPr>
        <p:spPr>
          <a:xfrm>
            <a:off x="6197600" y="2378075"/>
            <a:ext cx="5183188" cy="286232"/>
          </a:xfrm>
        </p:spPr>
        <p:txBody>
          <a:bodyPr>
            <a:spAutoFit/>
          </a:bodyPr>
          <a:lstStyle>
            <a:lvl1pPr>
              <a:defRPr sz="1400"/>
            </a:lvl1pPr>
            <a:lvl2pPr marL="457200" indent="0">
              <a:buNone/>
              <a:defRPr/>
            </a:lvl2pPr>
          </a:lstStyle>
          <a:p>
            <a:pPr lvl="0"/>
            <a:r>
              <a:rPr lang="en-US" dirty="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 Slide 2">
    <p:spTree>
      <p:nvGrpSpPr>
        <p:cNvPr id="1" name=""/>
        <p:cNvGrpSpPr/>
        <p:nvPr/>
      </p:nvGrpSpPr>
      <p:grpSpPr>
        <a:xfrm>
          <a:off x="0" y="0"/>
          <a:ext cx="0" cy="0"/>
          <a:chOff x="0" y="0"/>
          <a:chExt cx="0" cy="0"/>
        </a:xfrm>
      </p:grpSpPr>
      <p:sp>
        <p:nvSpPr>
          <p:cNvPr id="14" name="AutoShape 6"/>
          <p:cNvSpPr/>
          <p:nvPr userDrawn="1"/>
        </p:nvSpPr>
        <p:spPr>
          <a:xfrm>
            <a:off x="0" y="0"/>
            <a:ext cx="6547104" cy="6858000"/>
          </a:xfrm>
          <a:prstGeom prst="rect">
            <a:avLst/>
          </a:prstGeom>
          <a:solidFill>
            <a:schemeClr val="bg2">
              <a:alpha val="50000"/>
            </a:schemeClr>
          </a:solidFill>
        </p:spPr>
        <p:txBody>
          <a:bodyPr/>
          <a:lstStyle/>
          <a:p>
            <a:endParaRPr lang="en-US"/>
          </a:p>
        </p:txBody>
      </p:sp>
      <p:sp>
        <p:nvSpPr>
          <p:cNvPr id="2" name="Title 1"/>
          <p:cNvSpPr>
            <a:spLocks noGrp="1"/>
          </p:cNvSpPr>
          <p:nvPr>
            <p:ph type="title"/>
          </p:nvPr>
        </p:nvSpPr>
        <p:spPr>
          <a:xfrm>
            <a:off x="6698552" y="1690688"/>
            <a:ext cx="5157788" cy="1325563"/>
          </a:xfrm>
        </p:spPr>
        <p:txBody>
          <a:bodyPr/>
          <a:lstStyle>
            <a:lvl1pPr>
              <a:defRPr sz="4500"/>
            </a:lvl1pPr>
          </a:lstStyle>
          <a:p>
            <a:r>
              <a:rPr lang="en-US" dirty="0"/>
              <a:t>Click to edit Master title style</a:t>
            </a:r>
            <a:endParaRPr lang="en-ID" dirty="0"/>
          </a:p>
        </p:txBody>
      </p:sp>
      <p:sp>
        <p:nvSpPr>
          <p:cNvPr id="4" name="Content Placeholder 3"/>
          <p:cNvSpPr>
            <a:spLocks noGrp="1"/>
          </p:cNvSpPr>
          <p:nvPr>
            <p:ph sz="half" idx="2"/>
          </p:nvPr>
        </p:nvSpPr>
        <p:spPr>
          <a:xfrm>
            <a:off x="836612" y="859536"/>
            <a:ext cx="5157787" cy="4956048"/>
          </a:xfrm>
        </p:spPr>
        <p:txBody>
          <a:bodyPr>
            <a:normAutofit/>
          </a:bodyPr>
          <a:lstStyle>
            <a:lvl1pPr>
              <a:defRPr sz="2500"/>
            </a:lvl1pPr>
            <a:lvl2pPr>
              <a:defRPr sz="2500">
                <a:latin typeface="STIX Two Text" pitchFamily="2" charset="0"/>
              </a:defRPr>
            </a:lvl2pPr>
            <a:lvl3pPr>
              <a:defRPr>
                <a:latin typeface="STIX Two Text" pitchFamily="2" charset="0"/>
              </a:defRPr>
            </a:lvl3pPr>
            <a:lvl4pPr>
              <a:defRPr>
                <a:latin typeface="STIX Two Text" pitchFamily="2" charset="0"/>
              </a:defRPr>
            </a:lvl4pPr>
            <a:lvl5pPr>
              <a:defRPr>
                <a:latin typeface="STIX Two Text" pitchFamily="2" charset="0"/>
              </a:defRPr>
            </a:lvl5pPr>
          </a:lstStyle>
          <a:p>
            <a:pPr lvl="0"/>
            <a:r>
              <a:rPr lang="en-US" dirty="0"/>
              <a:t>Click to edit Master text styles</a:t>
            </a:r>
          </a:p>
          <a:p>
            <a:pPr lvl="1"/>
            <a:endParaRPr lang="en-ID" dirty="0"/>
          </a:p>
        </p:txBody>
      </p:sp>
      <p:sp>
        <p:nvSpPr>
          <p:cNvPr id="8" name="Footer Placeholder 7"/>
          <p:cNvSpPr>
            <a:spLocks noGrp="1"/>
          </p:cNvSpPr>
          <p:nvPr>
            <p:ph type="ftr" sz="quarter" idx="11"/>
          </p:nvPr>
        </p:nvSpPr>
        <p:spPr/>
        <p:txBody>
          <a:bodyPr/>
          <a:lstStyle/>
          <a:p>
            <a:endParaRPr lang="en-ID" dirty="0"/>
          </a:p>
        </p:txBody>
      </p:sp>
      <p:sp>
        <p:nvSpPr>
          <p:cNvPr id="10" name="Date Placeholder 3"/>
          <p:cNvSpPr>
            <a:spLocks noGrp="1"/>
          </p:cNvSpPr>
          <p:nvPr>
            <p:ph type="dt" sz="half" idx="13"/>
          </p:nvPr>
        </p:nvSpPr>
        <p:spPr>
          <a:xfrm>
            <a:off x="9069162" y="365124"/>
            <a:ext cx="2743200" cy="365125"/>
          </a:xfrm>
          <a:prstGeom prst="rect">
            <a:avLst/>
          </a:prstGeom>
        </p:spPr>
        <p:txBody>
          <a:bodyPr anchor="ctr"/>
          <a:lstStyle>
            <a:lvl1pPr algn="r">
              <a:defRPr sz="1000" b="1">
                <a:latin typeface="STIX Two Text" pitchFamily="2" charset="0"/>
              </a:defRPr>
            </a:lvl1pPr>
          </a:lstStyle>
          <a:p>
            <a:fld id="{EADEFBC2-0F49-4338-8F94-15058C81DF86}" type="datetime1">
              <a:rPr lang="en-ID" smtClean="0"/>
              <a:t>12/11/25</a:t>
            </a:fld>
            <a:endParaRPr lang="en-ID" dirty="0"/>
          </a:p>
        </p:txBody>
      </p:sp>
      <p:sp>
        <p:nvSpPr>
          <p:cNvPr id="11" name="Slide Number Placeholder 5"/>
          <p:cNvSpPr>
            <a:spLocks noGrp="1"/>
          </p:cNvSpPr>
          <p:nvPr>
            <p:ph type="sldNum" sz="quarter" idx="1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
        <p:nvSpPr>
          <p:cNvPr id="13" name="Text Placeholder 12"/>
          <p:cNvSpPr>
            <a:spLocks noGrp="1"/>
          </p:cNvSpPr>
          <p:nvPr>
            <p:ph type="body" sz="quarter" idx="15" hasCustomPrompt="1"/>
          </p:nvPr>
        </p:nvSpPr>
        <p:spPr>
          <a:xfrm>
            <a:off x="6698552" y="3703638"/>
            <a:ext cx="5183188" cy="286232"/>
          </a:xfrm>
        </p:spPr>
        <p:txBody>
          <a:bodyPr>
            <a:spAutoFit/>
          </a:bodyPr>
          <a:lstStyle>
            <a:lvl1pPr>
              <a:defRPr sz="1400"/>
            </a:lvl1pPr>
            <a:lvl2pPr marL="457200" indent="0">
              <a:buNone/>
              <a:defRPr/>
            </a:lvl2pPr>
          </a:lstStyle>
          <a:p>
            <a:pPr lvl="0"/>
            <a:r>
              <a:rPr lang="en-US" dirty="0"/>
              <a:t>Click to edit text </a:t>
            </a:r>
          </a:p>
        </p:txBody>
      </p:sp>
      <p:sp>
        <p:nvSpPr>
          <p:cNvPr id="12" name="Text Placeholder 12"/>
          <p:cNvSpPr>
            <a:spLocks noGrp="1"/>
          </p:cNvSpPr>
          <p:nvPr>
            <p:ph type="body" sz="quarter" idx="16" hasCustomPrompt="1"/>
          </p:nvPr>
        </p:nvSpPr>
        <p:spPr>
          <a:xfrm>
            <a:off x="6698552" y="3115374"/>
            <a:ext cx="5183188" cy="438582"/>
          </a:xfrm>
        </p:spPr>
        <p:txBody>
          <a:bodyPr>
            <a:spAutoFit/>
          </a:bodyPr>
          <a:lstStyle>
            <a:lvl1pPr>
              <a:defRPr sz="2500"/>
            </a:lvl1pPr>
            <a:lvl2pPr marL="457200" indent="0">
              <a:buNone/>
              <a:defRPr/>
            </a:lvl2pPr>
          </a:lstStyle>
          <a:p>
            <a:pPr lvl="0"/>
            <a:r>
              <a:rPr lang="en-US" dirty="0"/>
              <a:t>Click to edit text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D" dirty="0"/>
          </a:p>
        </p:txBody>
      </p:sp>
      <p:sp>
        <p:nvSpPr>
          <p:cNvPr id="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p Picture Down Tex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D" dirty="0"/>
          </a:p>
        </p:txBody>
      </p:sp>
      <p:sp>
        <p:nvSpPr>
          <p:cNvPr id="5"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
        <p:nvSpPr>
          <p:cNvPr id="4" name="Picture Placeholder 12"/>
          <p:cNvSpPr>
            <a:spLocks noGrp="1"/>
          </p:cNvSpPr>
          <p:nvPr>
            <p:ph type="pic" sz="quarter" idx="15"/>
          </p:nvPr>
        </p:nvSpPr>
        <p:spPr>
          <a:xfrm>
            <a:off x="0" y="0"/>
            <a:ext cx="12192000" cy="3429000"/>
          </a:xfrm>
        </p:spPr>
        <p:txBody>
          <a:bodyPr/>
          <a:lstStyle/>
          <a:p>
            <a:endParaRPr lang="en-ID"/>
          </a:p>
        </p:txBody>
      </p:sp>
      <p:sp>
        <p:nvSpPr>
          <p:cNvPr id="6" name="Title 1"/>
          <p:cNvSpPr>
            <a:spLocks noGrp="1"/>
          </p:cNvSpPr>
          <p:nvPr>
            <p:ph type="title"/>
          </p:nvPr>
        </p:nvSpPr>
        <p:spPr>
          <a:xfrm>
            <a:off x="365124" y="4212543"/>
            <a:ext cx="5157788" cy="1325563"/>
          </a:xfrm>
        </p:spPr>
        <p:txBody>
          <a:bodyPr/>
          <a:lstStyle>
            <a:lvl1pPr>
              <a:defRPr sz="4500"/>
            </a:lvl1pPr>
          </a:lstStyle>
          <a:p>
            <a:r>
              <a:rPr lang="en-US" dirty="0"/>
              <a:t>Click to edit Master title style</a:t>
            </a:r>
            <a:endParaRPr lang="en-ID" dirty="0"/>
          </a:p>
        </p:txBody>
      </p:sp>
      <p:sp>
        <p:nvSpPr>
          <p:cNvPr id="7" name="Text Placeholder 12"/>
          <p:cNvSpPr>
            <a:spLocks noGrp="1"/>
          </p:cNvSpPr>
          <p:nvPr>
            <p:ph type="body" sz="quarter" idx="16" hasCustomPrompt="1"/>
          </p:nvPr>
        </p:nvSpPr>
        <p:spPr>
          <a:xfrm>
            <a:off x="6492082" y="4212543"/>
            <a:ext cx="5183188" cy="286232"/>
          </a:xfrm>
        </p:spPr>
        <p:txBody>
          <a:bodyPr>
            <a:spAutoFit/>
          </a:bodyPr>
          <a:lstStyle>
            <a:lvl1pPr>
              <a:defRPr sz="1400"/>
            </a:lvl1pPr>
            <a:lvl2pPr marL="457200" indent="0">
              <a:buNone/>
              <a:defRPr/>
            </a:lvl2pPr>
          </a:lstStyle>
          <a:p>
            <a:pPr lvl="0"/>
            <a:r>
              <a:rPr lang="en-US" dirty="0"/>
              <a:t>Click to edit text </a:t>
            </a:r>
          </a:p>
        </p:txBody>
      </p:sp>
      <p:sp>
        <p:nvSpPr>
          <p:cNvPr id="2" name="Rectangles 1"/>
          <p:cNvSpPr/>
          <p:nvPr userDrawn="1"/>
        </p:nvSpPr>
        <p:spPr>
          <a:xfrm>
            <a:off x="-635" y="-3810"/>
            <a:ext cx="12211050" cy="343281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D" dirty="0"/>
          </a:p>
        </p:txBody>
      </p:sp>
      <p:sp>
        <p:nvSpPr>
          <p:cNvPr id="5"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erence Slide">
    <p:spTree>
      <p:nvGrpSpPr>
        <p:cNvPr id="1" name=""/>
        <p:cNvGrpSpPr/>
        <p:nvPr/>
      </p:nvGrpSpPr>
      <p:grpSpPr>
        <a:xfrm>
          <a:off x="0" y="0"/>
          <a:ext cx="0" cy="0"/>
          <a:chOff x="0" y="0"/>
          <a:chExt cx="0" cy="0"/>
        </a:xfrm>
      </p:grpSpPr>
      <p:sp>
        <p:nvSpPr>
          <p:cNvPr id="6" name="Rectangles 8"/>
          <p:cNvSpPr/>
          <p:nvPr userDrawn="1"/>
        </p:nvSpPr>
        <p:spPr bwMode="auto">
          <a:xfrm>
            <a:off x="0" y="6012815"/>
            <a:ext cx="12192000" cy="845185"/>
          </a:xfrm>
          <a:prstGeom prst="rect">
            <a:avLst/>
          </a:prstGeom>
          <a:solidFill>
            <a:schemeClr val="accent1">
              <a:lumMod val="20000"/>
              <a:lumOff val="80000"/>
            </a:schemeClr>
          </a:solidFill>
          <a:ln w="9525">
            <a:noFill/>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STIX Two Text" pitchFamily="2" charset="0"/>
              <a:cs typeface="STIX Two Text" pitchFamily="2" charset="0"/>
            </a:endParaRPr>
          </a:p>
        </p:txBody>
      </p:sp>
      <p:sp>
        <p:nvSpPr>
          <p:cNvPr id="2" name="Title 1"/>
          <p:cNvSpPr>
            <a:spLocks noGrp="1"/>
          </p:cNvSpPr>
          <p:nvPr>
            <p:ph type="title" hasCustomPrompt="1"/>
          </p:nvPr>
        </p:nvSpPr>
        <p:spPr>
          <a:xfrm>
            <a:off x="379638" y="365124"/>
            <a:ext cx="6836736" cy="715581"/>
          </a:xfrm>
        </p:spPr>
        <p:txBody>
          <a:bodyPr anchor="t">
            <a:spAutoFit/>
          </a:bodyPr>
          <a:lstStyle>
            <a:lvl1pPr>
              <a:defRPr sz="4500"/>
            </a:lvl1pPr>
          </a:lstStyle>
          <a:p>
            <a:r>
              <a:rPr lang="en-US" dirty="0"/>
              <a:t>Click to edit</a:t>
            </a:r>
            <a:endParaRPr lang="en-ID" dirty="0"/>
          </a:p>
        </p:txBody>
      </p:sp>
      <p:sp>
        <p:nvSpPr>
          <p:cNvPr id="3" name="Footer Placeholder 2"/>
          <p:cNvSpPr>
            <a:spLocks noGrp="1"/>
          </p:cNvSpPr>
          <p:nvPr>
            <p:ph type="ftr" sz="quarter" idx="10"/>
          </p:nvPr>
        </p:nvSpPr>
        <p:spPr/>
        <p:txBody>
          <a:bodyPr/>
          <a:lstStyle/>
          <a:p>
            <a:endParaRPr lang="en-ID" dirty="0"/>
          </a:p>
        </p:txBody>
      </p:sp>
      <p:sp>
        <p:nvSpPr>
          <p:cNvPr id="4" name="Date Placeholder 3"/>
          <p:cNvSpPr>
            <a:spLocks noGrp="1"/>
          </p:cNvSpPr>
          <p:nvPr>
            <p:ph type="dt" sz="half" idx="11"/>
          </p:nvPr>
        </p:nvSpPr>
        <p:spPr/>
        <p:txBody>
          <a:bodyPr/>
          <a:lstStyle/>
          <a:p>
            <a:fld id="{3CBDE0EC-160D-4D32-875A-DADFF945485D}" type="datetime1">
              <a:rPr lang="en-ID" smtClean="0"/>
              <a:t>12/11/25</a:t>
            </a:fld>
            <a:endParaRPr lang="en-ID" dirty="0"/>
          </a:p>
        </p:txBody>
      </p:sp>
      <p:sp>
        <p:nvSpPr>
          <p:cNvPr id="5" name="Slide Number Placeholder 4"/>
          <p:cNvSpPr>
            <a:spLocks noGrp="1"/>
          </p:cNvSpPr>
          <p:nvPr>
            <p:ph type="sldNum" sz="quarter" idx="12"/>
          </p:nvPr>
        </p:nvSpPr>
        <p:spPr/>
        <p:txBody>
          <a:bodyPr/>
          <a:lstStyle/>
          <a:p>
            <a:fld id="{6C632F1B-FC76-4EE6-83A7-EA242D6E7603}" type="slidenum">
              <a:rPr lang="en-ID" smtClean="0"/>
              <a:t>‹#›</a:t>
            </a:fld>
            <a:endParaRPr lang="en-ID" dirty="0"/>
          </a:p>
        </p:txBody>
      </p:sp>
      <p:sp>
        <p:nvSpPr>
          <p:cNvPr id="7" name="Text Placeholder 12"/>
          <p:cNvSpPr>
            <a:spLocks noGrp="1"/>
          </p:cNvSpPr>
          <p:nvPr>
            <p:ph type="body" sz="quarter" idx="16" hasCustomPrompt="1"/>
          </p:nvPr>
        </p:nvSpPr>
        <p:spPr>
          <a:xfrm>
            <a:off x="379638" y="1359443"/>
            <a:ext cx="5183188" cy="293670"/>
          </a:xfrm>
        </p:spPr>
        <p:txBody>
          <a:bodyPr vert="horz" lIns="91440" tIns="45720" rIns="91440" bIns="45720" rtlCol="0">
            <a:spAutoFit/>
          </a:bodyPr>
          <a:lstStyle>
            <a:lvl1pPr>
              <a:defRPr lang="en-US" sz="1200" dirty="0"/>
            </a:lvl1pPr>
          </a:lstStyle>
          <a:p>
            <a:pPr marL="342900" lvl="0" indent="-342900">
              <a:lnSpc>
                <a:spcPct val="120000"/>
              </a:lnSpc>
              <a:buFont typeface="+mj-lt"/>
              <a:buAutoNum type="arabicPeriod"/>
            </a:pPr>
            <a:r>
              <a:rPr lang="en-US" dirty="0"/>
              <a:t>Click to edit text </a:t>
            </a:r>
          </a:p>
        </p:txBody>
      </p:sp>
      <p:sp>
        <p:nvSpPr>
          <p:cNvPr id="8" name="Text Placeholder 12"/>
          <p:cNvSpPr>
            <a:spLocks noGrp="1"/>
          </p:cNvSpPr>
          <p:nvPr>
            <p:ph type="body" sz="quarter" idx="17" hasCustomPrompt="1"/>
          </p:nvPr>
        </p:nvSpPr>
        <p:spPr>
          <a:xfrm>
            <a:off x="6333744" y="1359443"/>
            <a:ext cx="5183188" cy="293670"/>
          </a:xfrm>
        </p:spPr>
        <p:txBody>
          <a:bodyPr>
            <a:spAutoFit/>
          </a:bodyPr>
          <a:lstStyle>
            <a:lvl1pPr marL="342900" indent="-342900">
              <a:lnSpc>
                <a:spcPct val="120000"/>
              </a:lnSpc>
              <a:buFont typeface="+mj-lt"/>
              <a:buAutoNum type="arabicPeriod"/>
              <a:defRPr sz="1200"/>
            </a:lvl1pPr>
            <a:lvl2pPr marL="457200" indent="0">
              <a:buNone/>
              <a:defRPr/>
            </a:lvl2pPr>
          </a:lstStyle>
          <a:p>
            <a:pPr lvl="0"/>
            <a:r>
              <a:rPr lang="en-US" dirty="0"/>
              <a:t>Click to edit text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14000">
              <a:schemeClr val="tx1">
                <a:lumMod val="50000"/>
                <a:lumOff val="50000"/>
              </a:schemeClr>
            </a:gs>
            <a:gs pos="100000">
              <a:schemeClr val="tx1">
                <a:lumMod val="50000"/>
                <a:lumOff val="50000"/>
              </a:schemeClr>
            </a:gs>
          </a:gsLst>
          <a:lin ang="7800000" scaled="0"/>
        </a:gradFill>
        <a:effectLst/>
      </p:bgPr>
    </p:bg>
    <p:spTree>
      <p:nvGrpSpPr>
        <p:cNvPr id="1" name=""/>
        <p:cNvGrpSpPr/>
        <p:nvPr/>
      </p:nvGrpSpPr>
      <p:grpSpPr>
        <a:xfrm>
          <a:off x="0" y="0"/>
          <a:ext cx="0" cy="0"/>
          <a:chOff x="0" y="0"/>
          <a:chExt cx="0" cy="0"/>
        </a:xfrm>
      </p:grpSpPr>
      <p:sp>
        <p:nvSpPr>
          <p:cNvPr id="6" name="TextBox 3"/>
          <p:cNvSpPr txBox="1"/>
          <p:nvPr userDrawn="1"/>
        </p:nvSpPr>
        <p:spPr>
          <a:xfrm>
            <a:off x="506413" y="4901247"/>
            <a:ext cx="4907915" cy="10604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4500" dirty="0">
                <a:solidFill>
                  <a:schemeClr val="bg1"/>
                </a:solidFill>
                <a:latin typeface="Intro Caps-Trial Rg" panose="02000000000000000000" charset="0"/>
                <a:ea typeface="Nunito" charset="0"/>
                <a:cs typeface="Intro Caps-Trial Rg" panose="02000000000000000000" charset="0"/>
              </a:rPr>
              <a:t>Thank</a:t>
            </a:r>
            <a:r>
              <a:rPr lang="en-ID" altLang="id-ID" sz="4500" dirty="0">
                <a:solidFill>
                  <a:schemeClr val="bg1"/>
                </a:solidFill>
                <a:latin typeface="Intro Caps-Trial Rg" panose="02000000000000000000" charset="0"/>
                <a:ea typeface="Nunito" charset="0"/>
                <a:cs typeface="Intro Caps-Trial Rg" panose="02000000000000000000" charset="0"/>
              </a:rPr>
              <a:t> </a:t>
            </a:r>
            <a:r>
              <a:rPr lang="id-ID" sz="4500" dirty="0">
                <a:solidFill>
                  <a:schemeClr val="bg1"/>
                </a:solidFill>
                <a:latin typeface="Intro Caps-Trial Rg" panose="02000000000000000000" charset="0"/>
                <a:ea typeface="Nunito" charset="0"/>
                <a:cs typeface="Intro Caps-Trial Rg" panose="02000000000000000000" charset="0"/>
              </a:rPr>
              <a:t>you </a:t>
            </a:r>
          </a:p>
          <a:p>
            <a:r>
              <a:rPr lang="id-ID" dirty="0">
                <a:solidFill>
                  <a:schemeClr val="bg1"/>
                </a:solidFill>
                <a:latin typeface="Intro Caps-Trial Rg" panose="02000000000000000000" charset="0"/>
                <a:ea typeface="Nunito" charset="0"/>
                <a:cs typeface="Intro Caps-Trial Rg" panose="02000000000000000000" charset="0"/>
              </a:rPr>
              <a:t>For Using Our Template</a:t>
            </a:r>
          </a:p>
        </p:txBody>
      </p:sp>
      <p:pic>
        <p:nvPicPr>
          <p:cNvPr id="7" name="Picture 6" descr="Slide46"/>
          <p:cNvPicPr>
            <a:picLocks noChangeAspect="1"/>
          </p:cNvPicPr>
          <p:nvPr userDrawn="1"/>
        </p:nvPicPr>
        <p:blipFill>
          <a:blip r:embed="rId2"/>
          <a:stretch>
            <a:fillRect/>
          </a:stretch>
        </p:blipFill>
        <p:spPr>
          <a:xfrm>
            <a:off x="506413" y="3600767"/>
            <a:ext cx="1189990" cy="1189990"/>
          </a:xfrm>
          <a:prstGeom prst="ellipse">
            <a:avLst/>
          </a:prstGeom>
        </p:spPr>
      </p:pic>
      <p:sp>
        <p:nvSpPr>
          <p:cNvPr id="9" name="Text Box 5"/>
          <p:cNvSpPr txBox="1"/>
          <p:nvPr userDrawn="1"/>
        </p:nvSpPr>
        <p:spPr>
          <a:xfrm>
            <a:off x="526098" y="5985192"/>
            <a:ext cx="3121025"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altLang="en-US" sz="1200">
                <a:solidFill>
                  <a:schemeClr val="bg1"/>
                </a:solidFill>
                <a:latin typeface="Aller" panose="02000503030000020004" charset="0"/>
                <a:ea typeface="Nunito" charset="0"/>
                <a:cs typeface="Aller" panose="02000503030000020004" charset="0"/>
              </a:rPr>
              <a:t>Scienceslide.com</a:t>
            </a:r>
          </a:p>
        </p:txBody>
      </p:sp>
      <p:pic>
        <p:nvPicPr>
          <p:cNvPr id="8" name="Picture 7" descr="New Transparent"/>
          <p:cNvPicPr>
            <a:picLocks noChangeAspect="1"/>
          </p:cNvPicPr>
          <p:nvPr userDrawn="1"/>
        </p:nvPicPr>
        <p:blipFill>
          <a:blip r:embed="rId3">
            <a:alphaModFix amt="20000"/>
            <a:lum bright="100000"/>
          </a:blip>
          <a:stretch>
            <a:fillRect/>
          </a:stretch>
        </p:blipFill>
        <p:spPr>
          <a:xfrm>
            <a:off x="4868863" y="20637"/>
            <a:ext cx="6816725" cy="68167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icture Section">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1" y="0"/>
            <a:ext cx="12192000" cy="6858001"/>
          </a:xfrm>
        </p:spPr>
        <p:txBody>
          <a:bodyPr/>
          <a:lstStyle/>
          <a:p>
            <a:endParaRPr lang="en-ID" dirty="0"/>
          </a:p>
        </p:txBody>
      </p:sp>
      <p:sp>
        <p:nvSpPr>
          <p:cNvPr id="2" name="Title 1"/>
          <p:cNvSpPr>
            <a:spLocks noGrp="1"/>
          </p:cNvSpPr>
          <p:nvPr>
            <p:ph type="title" hasCustomPrompt="1"/>
          </p:nvPr>
        </p:nvSpPr>
        <p:spPr>
          <a:xfrm>
            <a:off x="553357" y="1250496"/>
            <a:ext cx="5484586" cy="1325563"/>
          </a:xfrm>
        </p:spPr>
        <p:txBody>
          <a:bodyPr/>
          <a:lstStyle/>
          <a:p>
            <a:r>
              <a:rPr lang="en-US" dirty="0"/>
              <a:t>Click to edit</a:t>
            </a:r>
            <a:endParaRPr lang="en-ID" dirty="0"/>
          </a:p>
        </p:txBody>
      </p:sp>
      <p:sp>
        <p:nvSpPr>
          <p:cNvPr id="5" name="Footer Placeholder 4"/>
          <p:cNvSpPr>
            <a:spLocks noGrp="1"/>
          </p:cNvSpPr>
          <p:nvPr>
            <p:ph type="ftr" sz="quarter" idx="11"/>
          </p:nvPr>
        </p:nvSpPr>
        <p:spPr/>
        <p:txBody>
          <a:bodyPr/>
          <a:lstStyle/>
          <a:p>
            <a:endParaRPr lang="en-ID" dirty="0"/>
          </a:p>
        </p:txBody>
      </p:sp>
      <p:sp>
        <p:nvSpPr>
          <p:cNvPr id="10" name="Text Placeholder 9"/>
          <p:cNvSpPr>
            <a:spLocks noGrp="1"/>
          </p:cNvSpPr>
          <p:nvPr>
            <p:ph type="body" sz="quarter" idx="13"/>
          </p:nvPr>
        </p:nvSpPr>
        <p:spPr>
          <a:xfrm>
            <a:off x="553810" y="2829605"/>
            <a:ext cx="5484813" cy="375680"/>
          </a:xfrm>
        </p:spPr>
        <p:txBody>
          <a:bodyPr>
            <a:spAutoFit/>
          </a:bodyPr>
          <a:lstStyle>
            <a:lvl1pPr>
              <a:lnSpc>
                <a:spcPct val="150000"/>
              </a:lnSpc>
              <a:defRPr sz="1400"/>
            </a:lvl1pPr>
          </a:lstStyle>
          <a:p>
            <a:pPr lvl="0"/>
            <a:r>
              <a:rPr lang="en-US" dirty="0"/>
              <a:t>Click to edit Master text styles</a:t>
            </a:r>
          </a:p>
        </p:txBody>
      </p:sp>
      <p:sp>
        <p:nvSpPr>
          <p:cNvPr id="11"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E0D74F42-03BD-4A82-9463-2EE031C4655E}" type="datetime1">
              <a:rPr lang="en-ID" smtClean="0"/>
              <a:t>12/11/25</a:t>
            </a:fld>
            <a:endParaRPr lang="en-ID" dirty="0"/>
          </a:p>
        </p:txBody>
      </p:sp>
      <p:sp>
        <p:nvSpPr>
          <p:cNvPr id="14"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New Chap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3357" y="1250496"/>
            <a:ext cx="5484586" cy="1325563"/>
          </a:xfrm>
        </p:spPr>
        <p:txBody>
          <a:bodyPr/>
          <a:lstStyle/>
          <a:p>
            <a:r>
              <a:rPr lang="en-US" dirty="0"/>
              <a:t>Click to edit</a:t>
            </a:r>
            <a:endParaRPr lang="en-ID" dirty="0"/>
          </a:p>
        </p:txBody>
      </p:sp>
      <p:sp>
        <p:nvSpPr>
          <p:cNvPr id="5" name="Footer Placeholder 4"/>
          <p:cNvSpPr>
            <a:spLocks noGrp="1"/>
          </p:cNvSpPr>
          <p:nvPr>
            <p:ph type="ftr" sz="quarter" idx="11"/>
          </p:nvPr>
        </p:nvSpPr>
        <p:spPr/>
        <p:txBody>
          <a:bodyPr/>
          <a:lstStyle/>
          <a:p>
            <a:endParaRPr lang="en-ID" dirty="0"/>
          </a:p>
        </p:txBody>
      </p:sp>
      <p:sp>
        <p:nvSpPr>
          <p:cNvPr id="10" name="Text Placeholder 9"/>
          <p:cNvSpPr>
            <a:spLocks noGrp="1"/>
          </p:cNvSpPr>
          <p:nvPr>
            <p:ph type="body" sz="quarter" idx="13"/>
          </p:nvPr>
        </p:nvSpPr>
        <p:spPr>
          <a:xfrm>
            <a:off x="553810" y="2829605"/>
            <a:ext cx="5484813" cy="375680"/>
          </a:xfrm>
        </p:spPr>
        <p:txBody>
          <a:bodyPr>
            <a:spAutoFit/>
          </a:bodyPr>
          <a:lstStyle>
            <a:lvl1pPr>
              <a:lnSpc>
                <a:spcPct val="150000"/>
              </a:lnSpc>
              <a:defRPr sz="1400"/>
            </a:lvl1pPr>
          </a:lstStyle>
          <a:p>
            <a:pPr lvl="0"/>
            <a:r>
              <a:rPr lang="en-US" dirty="0"/>
              <a:t>Click to edit Master text styles</a:t>
            </a:r>
          </a:p>
        </p:txBody>
      </p:sp>
      <p:sp>
        <p:nvSpPr>
          <p:cNvPr id="11"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CBA23FBB-876D-4EB9-9858-B2518621FCC4}" type="datetime1">
              <a:rPr lang="en-ID" smtClean="0"/>
              <a:t>12/11/25</a:t>
            </a:fld>
            <a:endParaRPr lang="en-ID" dirty="0"/>
          </a:p>
        </p:txBody>
      </p:sp>
      <p:sp>
        <p:nvSpPr>
          <p:cNvPr id="13" name="Picture Placeholder 12"/>
          <p:cNvSpPr>
            <a:spLocks noGrp="1"/>
          </p:cNvSpPr>
          <p:nvPr>
            <p:ph type="pic" sz="quarter" idx="14"/>
          </p:nvPr>
        </p:nvSpPr>
        <p:spPr>
          <a:xfrm>
            <a:off x="6705599" y="0"/>
            <a:ext cx="5486401" cy="6858001"/>
          </a:xfrm>
        </p:spPr>
        <p:txBody>
          <a:bodyPr/>
          <a:lstStyle/>
          <a:p>
            <a:endParaRPr lang="en-ID" dirty="0"/>
          </a:p>
        </p:txBody>
      </p:sp>
      <p:sp>
        <p:nvSpPr>
          <p:cNvPr id="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New Chapt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27096" y="1474211"/>
            <a:ext cx="5484586" cy="1325563"/>
          </a:xfrm>
        </p:spPr>
        <p:txBody>
          <a:bodyPr/>
          <a:lstStyle/>
          <a:p>
            <a:r>
              <a:rPr lang="en-US" dirty="0"/>
              <a:t>Click to edit</a:t>
            </a:r>
            <a:endParaRPr lang="en-ID" dirty="0"/>
          </a:p>
        </p:txBody>
      </p:sp>
      <p:sp>
        <p:nvSpPr>
          <p:cNvPr id="5" name="Footer Placeholder 4"/>
          <p:cNvSpPr>
            <a:spLocks noGrp="1"/>
          </p:cNvSpPr>
          <p:nvPr>
            <p:ph type="ftr" sz="quarter" idx="11"/>
          </p:nvPr>
        </p:nvSpPr>
        <p:spPr/>
        <p:txBody>
          <a:bodyPr/>
          <a:lstStyle/>
          <a:p>
            <a:endParaRPr lang="en-ID" dirty="0"/>
          </a:p>
        </p:txBody>
      </p:sp>
      <p:sp>
        <p:nvSpPr>
          <p:cNvPr id="10" name="Text Placeholder 9"/>
          <p:cNvSpPr>
            <a:spLocks noGrp="1"/>
          </p:cNvSpPr>
          <p:nvPr>
            <p:ph type="body" sz="quarter" idx="13"/>
          </p:nvPr>
        </p:nvSpPr>
        <p:spPr>
          <a:xfrm>
            <a:off x="6327549" y="3053320"/>
            <a:ext cx="5484813" cy="375680"/>
          </a:xfrm>
        </p:spPr>
        <p:txBody>
          <a:bodyPr>
            <a:spAutoFit/>
          </a:bodyPr>
          <a:lstStyle>
            <a:lvl1pPr>
              <a:lnSpc>
                <a:spcPct val="150000"/>
              </a:lnSpc>
              <a:defRPr sz="1400"/>
            </a:lvl1pPr>
          </a:lstStyle>
          <a:p>
            <a:pPr lvl="0"/>
            <a:r>
              <a:rPr lang="en-US" dirty="0"/>
              <a:t>Click to edit Master text styles</a:t>
            </a:r>
          </a:p>
        </p:txBody>
      </p:sp>
      <p:sp>
        <p:nvSpPr>
          <p:cNvPr id="11"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BA1F9C78-B512-4476-8D10-0FAF586CC500}" type="datetime1">
              <a:rPr lang="en-ID" smtClean="0"/>
              <a:t>12/11/25</a:t>
            </a:fld>
            <a:endParaRPr lang="en-ID" dirty="0"/>
          </a:p>
        </p:txBody>
      </p:sp>
      <p:sp>
        <p:nvSpPr>
          <p:cNvPr id="13" name="Picture Placeholder 12"/>
          <p:cNvSpPr>
            <a:spLocks noGrp="1"/>
          </p:cNvSpPr>
          <p:nvPr>
            <p:ph type="pic" sz="quarter" idx="14"/>
          </p:nvPr>
        </p:nvSpPr>
        <p:spPr>
          <a:xfrm>
            <a:off x="0" y="0"/>
            <a:ext cx="5486401" cy="6858001"/>
          </a:xfrm>
        </p:spPr>
        <p:txBody>
          <a:bodyPr/>
          <a:lstStyle/>
          <a:p>
            <a:endParaRPr lang="en-ID" dirty="0"/>
          </a:p>
        </p:txBody>
      </p:sp>
      <p:sp>
        <p:nvSpPr>
          <p:cNvPr id="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Options Slide">
    <p:spTree>
      <p:nvGrpSpPr>
        <p:cNvPr id="1" name=""/>
        <p:cNvGrpSpPr/>
        <p:nvPr/>
      </p:nvGrpSpPr>
      <p:grpSpPr>
        <a:xfrm>
          <a:off x="0" y="0"/>
          <a:ext cx="0" cy="0"/>
          <a:chOff x="0" y="0"/>
          <a:chExt cx="0" cy="0"/>
        </a:xfrm>
      </p:grpSpPr>
      <p:sp>
        <p:nvSpPr>
          <p:cNvPr id="8" name="Rectangle 7"/>
          <p:cNvSpPr/>
          <p:nvPr userDrawn="1"/>
        </p:nvSpPr>
        <p:spPr>
          <a:xfrm>
            <a:off x="259895" y="0"/>
            <a:ext cx="432525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Footer Placeholder 2"/>
          <p:cNvSpPr>
            <a:spLocks noGrp="1"/>
          </p:cNvSpPr>
          <p:nvPr>
            <p:ph type="ftr" sz="quarter" idx="10"/>
          </p:nvPr>
        </p:nvSpPr>
        <p:spPr/>
        <p:txBody>
          <a:bodyPr/>
          <a:lstStyle/>
          <a:p>
            <a:endParaRPr lang="en-ID" dirty="0"/>
          </a:p>
        </p:txBody>
      </p:sp>
      <p:sp>
        <p:nvSpPr>
          <p:cNvPr id="4" name="Date Placeholder 3"/>
          <p:cNvSpPr>
            <a:spLocks noGrp="1"/>
          </p:cNvSpPr>
          <p:nvPr>
            <p:ph type="dt" sz="half" idx="11"/>
          </p:nvPr>
        </p:nvSpPr>
        <p:spPr/>
        <p:txBody>
          <a:bodyPr/>
          <a:lstStyle/>
          <a:p>
            <a:fld id="{3901DA67-1899-41B4-B8DA-79E56E658F15}" type="datetime1">
              <a:rPr lang="en-ID" smtClean="0"/>
              <a:t>12/11/25</a:t>
            </a:fld>
            <a:endParaRPr lang="en-ID" dirty="0"/>
          </a:p>
        </p:txBody>
      </p:sp>
      <p:sp>
        <p:nvSpPr>
          <p:cNvPr id="5" name="Slide Number Placeholder 4"/>
          <p:cNvSpPr>
            <a:spLocks noGrp="1"/>
          </p:cNvSpPr>
          <p:nvPr>
            <p:ph type="sldNum" sz="quarter" idx="12"/>
          </p:nvPr>
        </p:nvSpPr>
        <p:spPr/>
        <p:txBody>
          <a:bodyPr/>
          <a:lstStyle/>
          <a:p>
            <a:fld id="{6C632F1B-FC76-4EE6-83A7-EA242D6E7603}" type="slidenum">
              <a:rPr lang="en-ID" smtClean="0"/>
              <a:t>‹#›</a:t>
            </a:fld>
            <a:endParaRPr lang="en-ID" dirty="0"/>
          </a:p>
        </p:txBody>
      </p:sp>
      <p:sp>
        <p:nvSpPr>
          <p:cNvPr id="10" name="Text Placeholder 9"/>
          <p:cNvSpPr>
            <a:spLocks noGrp="1"/>
          </p:cNvSpPr>
          <p:nvPr>
            <p:ph type="body" sz="quarter" idx="13"/>
          </p:nvPr>
        </p:nvSpPr>
        <p:spPr>
          <a:xfrm>
            <a:off x="769938" y="730250"/>
            <a:ext cx="3336925" cy="2071007"/>
          </a:xfrm>
        </p:spPr>
        <p:txBody>
          <a:bodyPr/>
          <a:lstStyle>
            <a:lvl2pPr marL="457200" indent="0">
              <a:buNone/>
              <a:defRPr/>
            </a:lvl2pPr>
          </a:lstStyle>
          <a:p>
            <a:pPr lvl="0"/>
            <a:r>
              <a:rPr lang="en-US" dirty="0"/>
              <a:t>Click to edit Master text styles</a:t>
            </a:r>
          </a:p>
        </p:txBody>
      </p:sp>
      <p:sp>
        <p:nvSpPr>
          <p:cNvPr id="11" name="Text Placeholder 9"/>
          <p:cNvSpPr>
            <a:spLocks noGrp="1"/>
          </p:cNvSpPr>
          <p:nvPr>
            <p:ph type="body" sz="quarter" idx="14"/>
          </p:nvPr>
        </p:nvSpPr>
        <p:spPr>
          <a:xfrm>
            <a:off x="769938" y="3048113"/>
            <a:ext cx="3336925" cy="2873716"/>
          </a:xfrm>
        </p:spPr>
        <p:txBody>
          <a:bodyPr>
            <a:normAutofit/>
          </a:bodyPr>
          <a:lstStyle>
            <a:lvl1pPr>
              <a:lnSpc>
                <a:spcPct val="150000"/>
              </a:lnSpc>
              <a:defRPr sz="1400"/>
            </a:lvl1pPr>
          </a:lstStyle>
          <a:p>
            <a:pPr lvl="0"/>
            <a:r>
              <a:rPr lang="en-US" dirty="0"/>
              <a:t>Click to edit Master text styles</a:t>
            </a:r>
          </a:p>
        </p:txBody>
      </p:sp>
      <p:sp>
        <p:nvSpPr>
          <p:cNvPr id="13" name="Picture Placeholder 12"/>
          <p:cNvSpPr>
            <a:spLocks noGrp="1"/>
          </p:cNvSpPr>
          <p:nvPr>
            <p:ph type="pic" sz="quarter" idx="15"/>
          </p:nvPr>
        </p:nvSpPr>
        <p:spPr>
          <a:xfrm>
            <a:off x="5288189" y="1006248"/>
            <a:ext cx="2752725" cy="2202180"/>
          </a:xfrm>
        </p:spPr>
        <p:txBody>
          <a:bodyPr/>
          <a:lstStyle/>
          <a:p>
            <a:endParaRPr lang="en-ID"/>
          </a:p>
        </p:txBody>
      </p:sp>
      <p:sp>
        <p:nvSpPr>
          <p:cNvPr id="14" name="Picture Placeholder 12"/>
          <p:cNvSpPr>
            <a:spLocks noGrp="1"/>
          </p:cNvSpPr>
          <p:nvPr>
            <p:ph type="pic" sz="quarter" idx="16"/>
          </p:nvPr>
        </p:nvSpPr>
        <p:spPr>
          <a:xfrm>
            <a:off x="8662761" y="1006248"/>
            <a:ext cx="2752725" cy="2202180"/>
          </a:xfrm>
        </p:spPr>
        <p:txBody>
          <a:bodyPr/>
          <a:lstStyle/>
          <a:p>
            <a:endParaRPr lang="en-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ive Slide">
    <p:spTree>
      <p:nvGrpSpPr>
        <p:cNvPr id="1" name=""/>
        <p:cNvGrpSpPr/>
        <p:nvPr/>
      </p:nvGrpSpPr>
      <p:grpSpPr>
        <a:xfrm>
          <a:off x="0" y="0"/>
          <a:ext cx="0" cy="0"/>
          <a:chOff x="0" y="0"/>
          <a:chExt cx="0" cy="0"/>
        </a:xfrm>
      </p:grpSpPr>
      <p:sp>
        <p:nvSpPr>
          <p:cNvPr id="8" name="Rectangle 7"/>
          <p:cNvSpPr/>
          <p:nvPr userDrawn="1"/>
        </p:nvSpPr>
        <p:spPr>
          <a:xfrm>
            <a:off x="0" y="1674130"/>
            <a:ext cx="12192000" cy="4291241"/>
          </a:xfrm>
          <a:prstGeom prst="rect">
            <a:avLst/>
          </a:prstGeom>
          <a:solidFill>
            <a:schemeClr val="tx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p:cNvSpPr>
            <a:spLocks noGrp="1"/>
          </p:cNvSpPr>
          <p:nvPr>
            <p:ph type="title" hasCustomPrompt="1"/>
          </p:nvPr>
        </p:nvSpPr>
        <p:spPr>
          <a:xfrm>
            <a:off x="483508" y="365124"/>
            <a:ext cx="7412264" cy="1077005"/>
          </a:xfrm>
        </p:spPr>
        <p:txBody>
          <a:bodyPr anchor="b"/>
          <a:lstStyle>
            <a:lvl1pPr>
              <a:defRPr sz="6000"/>
            </a:lvl1pPr>
          </a:lstStyle>
          <a:p>
            <a:r>
              <a:rPr lang="en-US" dirty="0"/>
              <a:t>Click to edit</a:t>
            </a:r>
            <a:endParaRPr lang="en-ID" dirty="0"/>
          </a:p>
        </p:txBody>
      </p:sp>
      <p:sp>
        <p:nvSpPr>
          <p:cNvPr id="3" name="Text Placeholder 2"/>
          <p:cNvSpPr>
            <a:spLocks noGrp="1"/>
          </p:cNvSpPr>
          <p:nvPr>
            <p:ph type="body" idx="1"/>
          </p:nvPr>
        </p:nvSpPr>
        <p:spPr>
          <a:xfrm>
            <a:off x="6849835" y="2375747"/>
            <a:ext cx="4438651" cy="375680"/>
          </a:xfrm>
        </p:spPr>
        <p:txBody>
          <a:bodyPr anchor="ctr">
            <a:spAutoFit/>
          </a:bodyPr>
          <a:lstStyle>
            <a:lvl1pPr marL="0" indent="0">
              <a:lnSpc>
                <a:spcPct val="150000"/>
              </a:lnSpc>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ID" dirty="0"/>
          </a:p>
        </p:txBody>
      </p:sp>
      <p:sp>
        <p:nvSpPr>
          <p:cNvPr id="7"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E6F9101E-5474-46A6-A7D7-4D33CA33D5E1}" type="datetime1">
              <a:rPr lang="en-ID" smtClean="0"/>
              <a:t>12/11/25</a:t>
            </a:fld>
            <a:endParaRPr lang="en-ID" dirty="0"/>
          </a:p>
        </p:txBody>
      </p:sp>
      <p:sp>
        <p:nvSpPr>
          <p:cNvPr id="9" name="Text Placeholder 2"/>
          <p:cNvSpPr>
            <a:spLocks noGrp="1"/>
          </p:cNvSpPr>
          <p:nvPr>
            <p:ph type="body" idx="13"/>
          </p:nvPr>
        </p:nvSpPr>
        <p:spPr>
          <a:xfrm>
            <a:off x="6849835" y="3514038"/>
            <a:ext cx="4438651" cy="375680"/>
          </a:xfrm>
        </p:spPr>
        <p:txBody>
          <a:bodyPr anchor="ctr">
            <a:spAutoFit/>
          </a:bodyPr>
          <a:lstStyle>
            <a:lvl1pPr marL="0" indent="0">
              <a:lnSpc>
                <a:spcPct val="150000"/>
              </a:lnSpc>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p:cNvSpPr>
            <a:spLocks noGrp="1"/>
          </p:cNvSpPr>
          <p:nvPr>
            <p:ph type="body" idx="14"/>
          </p:nvPr>
        </p:nvSpPr>
        <p:spPr>
          <a:xfrm>
            <a:off x="6849835" y="4652328"/>
            <a:ext cx="4438651" cy="375680"/>
          </a:xfrm>
        </p:spPr>
        <p:txBody>
          <a:bodyPr anchor="ctr">
            <a:spAutoFit/>
          </a:bodyPr>
          <a:lstStyle>
            <a:lvl1pPr marL="0" indent="0">
              <a:lnSpc>
                <a:spcPct val="150000"/>
              </a:lnSpc>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Text Placeholder 20"/>
          <p:cNvSpPr>
            <a:spLocks noGrp="1" noChangeAspect="1"/>
          </p:cNvSpPr>
          <p:nvPr>
            <p:ph type="body" sz="quarter" idx="18" hasCustomPrompt="1"/>
          </p:nvPr>
        </p:nvSpPr>
        <p:spPr>
          <a:xfrm>
            <a:off x="5946320" y="2308723"/>
            <a:ext cx="574244" cy="576000"/>
          </a:xfrm>
          <a:prstGeom prst="ellipse">
            <a:avLst/>
          </a:prstGeom>
          <a:solidFill>
            <a:schemeClr val="bg2">
              <a:lumMod val="90000"/>
            </a:schemeClr>
          </a:solidFill>
        </p:spPr>
        <p:txBody>
          <a:bodyPr anchor="ctr">
            <a:noAutofit/>
          </a:bodyPr>
          <a:lstStyle>
            <a:lvl1pPr algn="ctr">
              <a:defRPr sz="2100" b="1"/>
            </a:lvl1pPr>
            <a:lvl2pPr>
              <a:defRPr sz="1200"/>
            </a:lvl2pPr>
            <a:lvl3pPr>
              <a:defRPr sz="1200"/>
            </a:lvl3pPr>
            <a:lvl4pPr>
              <a:defRPr sz="1200"/>
            </a:lvl4pPr>
            <a:lvl5pPr>
              <a:defRPr sz="1200"/>
            </a:lvl5pPr>
          </a:lstStyle>
          <a:p>
            <a:pPr lvl="0"/>
            <a:r>
              <a:rPr lang="en-ID" dirty="0"/>
              <a:t>#</a:t>
            </a:r>
          </a:p>
        </p:txBody>
      </p:sp>
      <p:sp>
        <p:nvSpPr>
          <p:cNvPr id="12" name="Text Placeholder 20"/>
          <p:cNvSpPr>
            <a:spLocks noGrp="1" noChangeAspect="1"/>
          </p:cNvSpPr>
          <p:nvPr>
            <p:ph type="body" sz="quarter" idx="19" hasCustomPrompt="1"/>
          </p:nvPr>
        </p:nvSpPr>
        <p:spPr>
          <a:xfrm>
            <a:off x="5946320" y="3420664"/>
            <a:ext cx="574244" cy="576000"/>
          </a:xfrm>
          <a:prstGeom prst="ellipse">
            <a:avLst/>
          </a:prstGeom>
          <a:solidFill>
            <a:schemeClr val="bg2">
              <a:lumMod val="90000"/>
            </a:schemeClr>
          </a:solidFill>
        </p:spPr>
        <p:txBody>
          <a:bodyPr anchor="ctr">
            <a:noAutofit/>
          </a:bodyPr>
          <a:lstStyle>
            <a:lvl1pPr algn="ctr">
              <a:defRPr sz="2100" b="1"/>
            </a:lvl1pPr>
            <a:lvl2pPr>
              <a:defRPr sz="1200"/>
            </a:lvl2pPr>
            <a:lvl3pPr>
              <a:defRPr sz="1200"/>
            </a:lvl3pPr>
            <a:lvl4pPr>
              <a:defRPr sz="1200"/>
            </a:lvl4pPr>
            <a:lvl5pPr>
              <a:defRPr sz="1200"/>
            </a:lvl5pPr>
          </a:lstStyle>
          <a:p>
            <a:pPr lvl="0"/>
            <a:r>
              <a:rPr lang="en-ID" dirty="0"/>
              <a:t>#</a:t>
            </a:r>
          </a:p>
        </p:txBody>
      </p:sp>
      <p:sp>
        <p:nvSpPr>
          <p:cNvPr id="13" name="Text Placeholder 20"/>
          <p:cNvSpPr>
            <a:spLocks noGrp="1" noChangeAspect="1"/>
          </p:cNvSpPr>
          <p:nvPr>
            <p:ph type="body" sz="quarter" idx="20" hasCustomPrompt="1"/>
          </p:nvPr>
        </p:nvSpPr>
        <p:spPr>
          <a:xfrm>
            <a:off x="5946320" y="4600682"/>
            <a:ext cx="574244" cy="576000"/>
          </a:xfrm>
          <a:prstGeom prst="ellipse">
            <a:avLst/>
          </a:prstGeom>
          <a:solidFill>
            <a:schemeClr val="bg2">
              <a:lumMod val="90000"/>
            </a:schemeClr>
          </a:solidFill>
        </p:spPr>
        <p:txBody>
          <a:bodyPr anchor="ctr">
            <a:noAutofit/>
          </a:bodyPr>
          <a:lstStyle>
            <a:lvl1pPr algn="ctr">
              <a:defRPr sz="2100" b="1"/>
            </a:lvl1pPr>
            <a:lvl2pPr>
              <a:defRPr sz="1200"/>
            </a:lvl2pPr>
            <a:lvl3pPr>
              <a:defRPr sz="1200"/>
            </a:lvl3pPr>
            <a:lvl4pPr>
              <a:defRPr sz="1200"/>
            </a:lvl4pPr>
            <a:lvl5pPr>
              <a:defRPr sz="1200"/>
            </a:lvl5pPr>
          </a:lstStyle>
          <a:p>
            <a:pPr lvl="0"/>
            <a:r>
              <a:rPr lang="en-ID" dirty="0"/>
              <a:t>#</a:t>
            </a:r>
          </a:p>
        </p:txBody>
      </p:sp>
      <p:sp>
        <p:nvSpPr>
          <p:cNvPr id="15" name="Picture Placeholder 14"/>
          <p:cNvSpPr>
            <a:spLocks noGrp="1"/>
          </p:cNvSpPr>
          <p:nvPr>
            <p:ph type="pic" sz="quarter" idx="21"/>
          </p:nvPr>
        </p:nvSpPr>
        <p:spPr>
          <a:xfrm>
            <a:off x="1094580" y="2465495"/>
            <a:ext cx="2655888" cy="2655887"/>
          </a:xfrm>
          <a:prstGeom prst="ellipse">
            <a:avLst/>
          </a:prstGeom>
        </p:spPr>
        <p:txBody>
          <a:bodyPr/>
          <a:lstStyle/>
          <a:p>
            <a:endParaRPr lang="en-ID"/>
          </a:p>
        </p:txBody>
      </p:sp>
      <p:sp>
        <p:nvSpPr>
          <p:cNvPr id="16"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Picture Only">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5240" y="0"/>
            <a:ext cx="12240000" cy="6858000"/>
          </a:xfrm>
        </p:spPr>
        <p:txBody>
          <a:bodyPr/>
          <a:lstStyle/>
          <a:p>
            <a:endParaRPr lang="en-ID"/>
          </a:p>
        </p:txBody>
      </p:sp>
      <p:sp>
        <p:nvSpPr>
          <p:cNvPr id="2" name="Title 1"/>
          <p:cNvSpPr>
            <a:spLocks noGrp="1"/>
          </p:cNvSpPr>
          <p:nvPr>
            <p:ph type="title" hasCustomPrompt="1"/>
          </p:nvPr>
        </p:nvSpPr>
        <p:spPr>
          <a:xfrm>
            <a:off x="0" y="365124"/>
            <a:ext cx="12192000" cy="1325563"/>
          </a:xfrm>
        </p:spPr>
        <p:txBody>
          <a:bodyPr/>
          <a:lstStyle>
            <a:lvl1pPr algn="ctr">
              <a:defRPr/>
            </a:lvl1pPr>
          </a:lstStyle>
          <a:p>
            <a:r>
              <a:rPr lang="en-US" dirty="0"/>
              <a:t>Click to edit</a:t>
            </a:r>
            <a:endParaRPr lang="en-ID" dirty="0"/>
          </a:p>
        </p:txBody>
      </p:sp>
      <p:sp>
        <p:nvSpPr>
          <p:cNvPr id="4" name="Footer Placeholder 3"/>
          <p:cNvSpPr>
            <a:spLocks noGrp="1"/>
          </p:cNvSpPr>
          <p:nvPr>
            <p:ph type="ftr" sz="quarter" idx="11"/>
          </p:nvPr>
        </p:nvSpPr>
        <p:spPr/>
        <p:txBody>
          <a:bodyPr/>
          <a:lstStyle/>
          <a:p>
            <a:endParaRPr lang="en-ID" dirty="0"/>
          </a:p>
        </p:txBody>
      </p:sp>
      <p:sp>
        <p:nvSpPr>
          <p:cNvPr id="6"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74F2FC66-0942-45A2-BFDE-EDF9EA43DC8E}" type="datetime1">
              <a:rPr lang="en-ID" smtClean="0"/>
              <a:t>12/11/25</a:t>
            </a:fld>
            <a:endParaRPr lang="en-ID" dirty="0"/>
          </a:p>
        </p:txBody>
      </p:sp>
      <p:sp>
        <p:nvSpPr>
          <p:cNvPr id="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65124"/>
            <a:ext cx="12192000" cy="1325563"/>
          </a:xfrm>
        </p:spPr>
        <p:txBody>
          <a:bodyPr/>
          <a:lstStyle>
            <a:lvl1pPr algn="ctr">
              <a:defRPr/>
            </a:lvl1pPr>
          </a:lstStyle>
          <a:p>
            <a:r>
              <a:rPr lang="en-US" dirty="0"/>
              <a:t>Click to edit</a:t>
            </a:r>
            <a:endParaRPr lang="en-ID" dirty="0"/>
          </a:p>
        </p:txBody>
      </p:sp>
      <p:sp>
        <p:nvSpPr>
          <p:cNvPr id="4" name="Footer Placeholder 3"/>
          <p:cNvSpPr>
            <a:spLocks noGrp="1"/>
          </p:cNvSpPr>
          <p:nvPr>
            <p:ph type="ftr" sz="quarter" idx="11"/>
          </p:nvPr>
        </p:nvSpPr>
        <p:spPr/>
        <p:txBody>
          <a:bodyPr/>
          <a:lstStyle/>
          <a:p>
            <a:endParaRPr lang="en-ID" dirty="0"/>
          </a:p>
        </p:txBody>
      </p:sp>
      <p:sp>
        <p:nvSpPr>
          <p:cNvPr id="6"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E5851A3F-4D3D-4B7C-971D-5BFF3B706C5C}" type="datetime1">
              <a:rPr lang="en-ID" smtClean="0"/>
              <a:t>12/11/25</a:t>
            </a:fld>
            <a:endParaRPr lang="en-ID" dirty="0"/>
          </a:p>
        </p:txBody>
      </p:sp>
      <p:sp>
        <p:nvSpPr>
          <p:cNvPr id="7"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hod Slide">
    <p:spTree>
      <p:nvGrpSpPr>
        <p:cNvPr id="1" name=""/>
        <p:cNvGrpSpPr/>
        <p:nvPr/>
      </p:nvGrpSpPr>
      <p:grpSpPr>
        <a:xfrm>
          <a:off x="0" y="0"/>
          <a:ext cx="0" cy="0"/>
          <a:chOff x="0" y="0"/>
          <a:chExt cx="0" cy="0"/>
        </a:xfrm>
      </p:grpSpPr>
      <p:sp>
        <p:nvSpPr>
          <p:cNvPr id="28" name="Picture Placeholder 25"/>
          <p:cNvSpPr>
            <a:spLocks noGrp="1"/>
          </p:cNvSpPr>
          <p:nvPr>
            <p:ph type="pic" sz="quarter" idx="25"/>
          </p:nvPr>
        </p:nvSpPr>
        <p:spPr>
          <a:xfrm>
            <a:off x="10509942" y="4624026"/>
            <a:ext cx="1682058" cy="2242744"/>
          </a:xfrm>
        </p:spPr>
        <p:txBody>
          <a:bodyPr>
            <a:normAutofit/>
          </a:bodyPr>
          <a:lstStyle>
            <a:lvl1pPr>
              <a:defRPr sz="2100"/>
            </a:lvl1pPr>
          </a:lstStyle>
          <a:p>
            <a:endParaRPr lang="en-ID"/>
          </a:p>
        </p:txBody>
      </p:sp>
      <p:sp>
        <p:nvSpPr>
          <p:cNvPr id="8" name="AutoShape 6"/>
          <p:cNvSpPr/>
          <p:nvPr userDrawn="1"/>
        </p:nvSpPr>
        <p:spPr>
          <a:xfrm>
            <a:off x="0" y="0"/>
            <a:ext cx="5744845" cy="6858000"/>
          </a:xfrm>
          <a:prstGeom prst="rect">
            <a:avLst/>
          </a:prstGeom>
          <a:solidFill>
            <a:schemeClr val="accent1">
              <a:lumMod val="20000"/>
              <a:lumOff val="80000"/>
              <a:alpha val="50000"/>
            </a:schemeClr>
          </a:solidFill>
        </p:spPr>
        <p:txBody>
          <a:bodyPr/>
          <a:lstStyle/>
          <a:p>
            <a:endParaRPr lang="en-US"/>
          </a:p>
        </p:txBody>
      </p:sp>
      <p:sp>
        <p:nvSpPr>
          <p:cNvPr id="2" name="Title 1"/>
          <p:cNvSpPr>
            <a:spLocks noGrp="1"/>
          </p:cNvSpPr>
          <p:nvPr>
            <p:ph type="title" hasCustomPrompt="1"/>
          </p:nvPr>
        </p:nvSpPr>
        <p:spPr>
          <a:xfrm>
            <a:off x="839788" y="380137"/>
            <a:ext cx="3932237" cy="1754326"/>
          </a:xfrm>
        </p:spPr>
        <p:txBody>
          <a:bodyPr anchor="ctr">
            <a:spAutoFit/>
          </a:bodyPr>
          <a:lstStyle>
            <a:lvl1pPr>
              <a:defRPr sz="6000"/>
            </a:lvl1pPr>
          </a:lstStyle>
          <a:p>
            <a:r>
              <a:rPr lang="en-US" dirty="0"/>
              <a:t>Click to edit</a:t>
            </a:r>
            <a:endParaRPr lang="en-ID" dirty="0"/>
          </a:p>
        </p:txBody>
      </p:sp>
      <p:sp>
        <p:nvSpPr>
          <p:cNvPr id="4" name="Text Placeholder 3"/>
          <p:cNvSpPr>
            <a:spLocks noGrp="1"/>
          </p:cNvSpPr>
          <p:nvPr>
            <p:ph type="body" sz="half" idx="2"/>
          </p:nvPr>
        </p:nvSpPr>
        <p:spPr>
          <a:xfrm>
            <a:off x="839788" y="2185416"/>
            <a:ext cx="3932237" cy="416268"/>
          </a:xfrm>
        </p:spPr>
        <p:txBody>
          <a:bodyPr>
            <a:sp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D" dirty="0"/>
          </a:p>
        </p:txBody>
      </p:sp>
      <p:sp>
        <p:nvSpPr>
          <p:cNvPr id="10" name="Text Placeholder 9"/>
          <p:cNvSpPr>
            <a:spLocks noGrp="1"/>
          </p:cNvSpPr>
          <p:nvPr>
            <p:ph type="body" sz="quarter" idx="13"/>
          </p:nvPr>
        </p:nvSpPr>
        <p:spPr>
          <a:xfrm>
            <a:off x="6095773" y="931223"/>
            <a:ext cx="4218659" cy="335220"/>
          </a:xfrm>
        </p:spPr>
        <p:txBody>
          <a:bodyPr wrap="square">
            <a:spAutoFit/>
          </a:bodyPr>
          <a:lstStyle>
            <a:lvl1pPr>
              <a:lnSpc>
                <a:spcPct val="150000"/>
              </a:lnSpc>
              <a:defRPr sz="1200"/>
            </a:lvl1pPr>
          </a:lstStyle>
          <a:p>
            <a:pPr lvl="0"/>
            <a:r>
              <a:rPr lang="en-US" dirty="0"/>
              <a:t>Click to edit Master text styles</a:t>
            </a:r>
          </a:p>
        </p:txBody>
      </p:sp>
      <p:sp>
        <p:nvSpPr>
          <p:cNvPr id="15" name="Text Placeholder 14"/>
          <p:cNvSpPr>
            <a:spLocks noGrp="1"/>
          </p:cNvSpPr>
          <p:nvPr>
            <p:ph type="body" sz="quarter" idx="14" hasCustomPrompt="1"/>
          </p:nvPr>
        </p:nvSpPr>
        <p:spPr>
          <a:xfrm>
            <a:off x="6095773" y="424428"/>
            <a:ext cx="3108325" cy="383182"/>
          </a:xfrm>
        </p:spPr>
        <p:txBody>
          <a:bodyPr>
            <a:spAutoFit/>
          </a:bodyPr>
          <a:lstStyle>
            <a:lvl1pPr>
              <a:defRPr sz="2100"/>
            </a:lvl1pPr>
          </a:lstStyle>
          <a:p>
            <a:pPr lvl="0"/>
            <a:r>
              <a:rPr lang="en-US" dirty="0"/>
              <a:t>Click to edit</a:t>
            </a:r>
            <a:endParaRPr lang="en-ID" dirty="0"/>
          </a:p>
        </p:txBody>
      </p:sp>
      <p:sp>
        <p:nvSpPr>
          <p:cNvPr id="16" name="Text Placeholder 9"/>
          <p:cNvSpPr>
            <a:spLocks noGrp="1"/>
          </p:cNvSpPr>
          <p:nvPr>
            <p:ph type="body" sz="quarter" idx="15"/>
          </p:nvPr>
        </p:nvSpPr>
        <p:spPr>
          <a:xfrm>
            <a:off x="6095773" y="2203722"/>
            <a:ext cx="4218659" cy="335220"/>
          </a:xfrm>
        </p:spPr>
        <p:txBody>
          <a:bodyPr wrap="square">
            <a:spAutoFit/>
          </a:bodyPr>
          <a:lstStyle>
            <a:lvl1pPr>
              <a:lnSpc>
                <a:spcPct val="150000"/>
              </a:lnSpc>
              <a:defRPr sz="1200"/>
            </a:lvl1pPr>
          </a:lstStyle>
          <a:p>
            <a:pPr lvl="0"/>
            <a:r>
              <a:rPr lang="en-US" dirty="0"/>
              <a:t>Click to edit Master text styles</a:t>
            </a:r>
          </a:p>
        </p:txBody>
      </p:sp>
      <p:sp>
        <p:nvSpPr>
          <p:cNvPr id="17" name="Text Placeholder 14"/>
          <p:cNvSpPr>
            <a:spLocks noGrp="1"/>
          </p:cNvSpPr>
          <p:nvPr>
            <p:ph type="body" sz="quarter" idx="16" hasCustomPrompt="1"/>
          </p:nvPr>
        </p:nvSpPr>
        <p:spPr>
          <a:xfrm>
            <a:off x="6095773" y="1696927"/>
            <a:ext cx="3108325" cy="383182"/>
          </a:xfrm>
        </p:spPr>
        <p:txBody>
          <a:bodyPr>
            <a:spAutoFit/>
          </a:bodyPr>
          <a:lstStyle>
            <a:lvl1pPr>
              <a:defRPr sz="2100"/>
            </a:lvl1pPr>
          </a:lstStyle>
          <a:p>
            <a:pPr lvl="0"/>
            <a:r>
              <a:rPr lang="en-US" dirty="0"/>
              <a:t>Click to edit</a:t>
            </a:r>
            <a:endParaRPr lang="en-ID" dirty="0"/>
          </a:p>
        </p:txBody>
      </p:sp>
      <p:sp>
        <p:nvSpPr>
          <p:cNvPr id="18" name="Text Placeholder 9"/>
          <p:cNvSpPr>
            <a:spLocks noGrp="1"/>
          </p:cNvSpPr>
          <p:nvPr>
            <p:ph type="body" sz="quarter" idx="17"/>
          </p:nvPr>
        </p:nvSpPr>
        <p:spPr>
          <a:xfrm>
            <a:off x="6095773" y="3524183"/>
            <a:ext cx="4218659" cy="335220"/>
          </a:xfrm>
        </p:spPr>
        <p:txBody>
          <a:bodyPr wrap="square">
            <a:spAutoFit/>
          </a:bodyPr>
          <a:lstStyle>
            <a:lvl1pPr>
              <a:lnSpc>
                <a:spcPct val="150000"/>
              </a:lnSpc>
              <a:defRPr sz="1200"/>
            </a:lvl1pPr>
          </a:lstStyle>
          <a:p>
            <a:pPr lvl="0"/>
            <a:r>
              <a:rPr lang="en-US" dirty="0"/>
              <a:t>Click to edit Master text styles</a:t>
            </a:r>
          </a:p>
        </p:txBody>
      </p:sp>
      <p:sp>
        <p:nvSpPr>
          <p:cNvPr id="19" name="Text Placeholder 14"/>
          <p:cNvSpPr>
            <a:spLocks noGrp="1"/>
          </p:cNvSpPr>
          <p:nvPr>
            <p:ph type="body" sz="quarter" idx="18" hasCustomPrompt="1"/>
          </p:nvPr>
        </p:nvSpPr>
        <p:spPr>
          <a:xfrm>
            <a:off x="6095773" y="3017388"/>
            <a:ext cx="3108325" cy="383182"/>
          </a:xfrm>
        </p:spPr>
        <p:txBody>
          <a:bodyPr>
            <a:spAutoFit/>
          </a:bodyPr>
          <a:lstStyle>
            <a:lvl1pPr>
              <a:defRPr sz="2100"/>
            </a:lvl1pPr>
          </a:lstStyle>
          <a:p>
            <a:pPr lvl="0"/>
            <a:r>
              <a:rPr lang="en-US" dirty="0"/>
              <a:t>Click to edit</a:t>
            </a:r>
            <a:endParaRPr lang="en-ID" dirty="0"/>
          </a:p>
        </p:txBody>
      </p:sp>
      <p:sp>
        <p:nvSpPr>
          <p:cNvPr id="20" name="Text Placeholder 9"/>
          <p:cNvSpPr>
            <a:spLocks noGrp="1"/>
          </p:cNvSpPr>
          <p:nvPr>
            <p:ph type="body" sz="quarter" idx="19"/>
          </p:nvPr>
        </p:nvSpPr>
        <p:spPr>
          <a:xfrm>
            <a:off x="6095773" y="4847420"/>
            <a:ext cx="4218659" cy="335220"/>
          </a:xfrm>
        </p:spPr>
        <p:txBody>
          <a:bodyPr wrap="square">
            <a:spAutoFit/>
          </a:bodyPr>
          <a:lstStyle>
            <a:lvl1pPr>
              <a:lnSpc>
                <a:spcPct val="150000"/>
              </a:lnSpc>
              <a:defRPr sz="1200"/>
            </a:lvl1pPr>
          </a:lstStyle>
          <a:p>
            <a:pPr lvl="0"/>
            <a:r>
              <a:rPr lang="en-US" dirty="0"/>
              <a:t>Click to edit Master text styles</a:t>
            </a:r>
          </a:p>
        </p:txBody>
      </p:sp>
      <p:sp>
        <p:nvSpPr>
          <p:cNvPr id="21" name="Text Placeholder 14"/>
          <p:cNvSpPr>
            <a:spLocks noGrp="1"/>
          </p:cNvSpPr>
          <p:nvPr>
            <p:ph type="body" sz="quarter" idx="20" hasCustomPrompt="1"/>
          </p:nvPr>
        </p:nvSpPr>
        <p:spPr>
          <a:xfrm>
            <a:off x="6095773" y="4340625"/>
            <a:ext cx="3108325" cy="383182"/>
          </a:xfrm>
        </p:spPr>
        <p:txBody>
          <a:bodyPr>
            <a:spAutoFit/>
          </a:bodyPr>
          <a:lstStyle>
            <a:lvl1pPr>
              <a:defRPr sz="2100"/>
            </a:lvl1pPr>
          </a:lstStyle>
          <a:p>
            <a:pPr lvl="0"/>
            <a:r>
              <a:rPr lang="en-US" dirty="0"/>
              <a:t>Click to edit</a:t>
            </a:r>
            <a:endParaRPr lang="en-ID" dirty="0"/>
          </a:p>
        </p:txBody>
      </p:sp>
      <p:sp>
        <p:nvSpPr>
          <p:cNvPr id="22"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
        <p:nvSpPr>
          <p:cNvPr id="23" name="Text Placeholder 9"/>
          <p:cNvSpPr>
            <a:spLocks noGrp="1"/>
          </p:cNvSpPr>
          <p:nvPr>
            <p:ph type="body" sz="quarter" idx="21"/>
          </p:nvPr>
        </p:nvSpPr>
        <p:spPr>
          <a:xfrm>
            <a:off x="6095773" y="6098352"/>
            <a:ext cx="4218659" cy="335220"/>
          </a:xfrm>
        </p:spPr>
        <p:txBody>
          <a:bodyPr wrap="square">
            <a:spAutoFit/>
          </a:bodyPr>
          <a:lstStyle>
            <a:lvl1pPr>
              <a:lnSpc>
                <a:spcPct val="150000"/>
              </a:lnSpc>
              <a:defRPr sz="1200"/>
            </a:lvl1pPr>
          </a:lstStyle>
          <a:p>
            <a:pPr lvl="0"/>
            <a:r>
              <a:rPr lang="en-US" dirty="0"/>
              <a:t>Click to edit Master text styles</a:t>
            </a:r>
          </a:p>
        </p:txBody>
      </p:sp>
      <p:sp>
        <p:nvSpPr>
          <p:cNvPr id="24" name="Text Placeholder 14"/>
          <p:cNvSpPr>
            <a:spLocks noGrp="1"/>
          </p:cNvSpPr>
          <p:nvPr>
            <p:ph type="body" sz="quarter" idx="22" hasCustomPrompt="1"/>
          </p:nvPr>
        </p:nvSpPr>
        <p:spPr>
          <a:xfrm>
            <a:off x="6095773" y="5591557"/>
            <a:ext cx="3108325" cy="383182"/>
          </a:xfrm>
        </p:spPr>
        <p:txBody>
          <a:bodyPr>
            <a:spAutoFit/>
          </a:bodyPr>
          <a:lstStyle>
            <a:lvl1pPr>
              <a:defRPr sz="2100"/>
            </a:lvl1pPr>
          </a:lstStyle>
          <a:p>
            <a:pPr lvl="0"/>
            <a:r>
              <a:rPr lang="en-US" dirty="0"/>
              <a:t>Click to edit</a:t>
            </a:r>
            <a:endParaRPr lang="en-ID" dirty="0"/>
          </a:p>
        </p:txBody>
      </p:sp>
      <p:sp>
        <p:nvSpPr>
          <p:cNvPr id="26" name="Picture Placeholder 25"/>
          <p:cNvSpPr>
            <a:spLocks noGrp="1"/>
          </p:cNvSpPr>
          <p:nvPr>
            <p:ph type="pic" sz="quarter" idx="23"/>
          </p:nvPr>
        </p:nvSpPr>
        <p:spPr>
          <a:xfrm>
            <a:off x="10511183" y="-2446"/>
            <a:ext cx="1682058" cy="2242744"/>
          </a:xfrm>
        </p:spPr>
        <p:txBody>
          <a:bodyPr>
            <a:normAutofit/>
          </a:bodyPr>
          <a:lstStyle>
            <a:lvl1pPr>
              <a:defRPr sz="2100"/>
            </a:lvl1pPr>
          </a:lstStyle>
          <a:p>
            <a:endParaRPr lang="en-ID"/>
          </a:p>
        </p:txBody>
      </p:sp>
      <p:sp>
        <p:nvSpPr>
          <p:cNvPr id="27" name="Picture Placeholder 25"/>
          <p:cNvSpPr>
            <a:spLocks noGrp="1"/>
          </p:cNvSpPr>
          <p:nvPr>
            <p:ph type="pic" sz="quarter" idx="24"/>
          </p:nvPr>
        </p:nvSpPr>
        <p:spPr>
          <a:xfrm>
            <a:off x="10509942" y="2310790"/>
            <a:ext cx="1682058" cy="2242744"/>
          </a:xfrm>
        </p:spPr>
        <p:txBody>
          <a:bodyPr>
            <a:normAutofit/>
          </a:bodyPr>
          <a:lstStyle>
            <a:lvl1pPr>
              <a:defRPr sz="2100"/>
            </a:lvl1pPr>
          </a:lstStyle>
          <a:p>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1072" y="1613354"/>
            <a:ext cx="5484586" cy="1325563"/>
          </a:xfrm>
          <a:prstGeom prst="rect">
            <a:avLst/>
          </a:prstGeom>
        </p:spPr>
        <p:txBody>
          <a:bodyPr vert="horz" lIns="91440" tIns="45720" rIns="91440" bIns="45720" rtlCol="0" anchor="ctr">
            <a:noAutofit/>
          </a:bodyPr>
          <a:lstStyle/>
          <a:p>
            <a:r>
              <a:rPr lang="en-US" dirty="0"/>
              <a:t>Click to edit</a:t>
            </a:r>
            <a:endParaRPr lang="en-ID" dirty="0"/>
          </a:p>
        </p:txBody>
      </p:sp>
      <p:sp>
        <p:nvSpPr>
          <p:cNvPr id="3" name="Text Placeholder 2"/>
          <p:cNvSpPr>
            <a:spLocks noGrp="1"/>
          </p:cNvSpPr>
          <p:nvPr>
            <p:ph type="body" idx="1"/>
          </p:nvPr>
        </p:nvSpPr>
        <p:spPr>
          <a:xfrm>
            <a:off x="771072" y="3073854"/>
            <a:ext cx="5484586" cy="2194832"/>
          </a:xfrm>
          <a:prstGeom prst="rect">
            <a:avLst/>
          </a:prstGeom>
        </p:spPr>
        <p:txBody>
          <a:bodyPr vert="horz" lIns="91440" tIns="45720" rIns="91440" bIns="45720" rtlCol="0">
            <a:normAutofit/>
          </a:bodyPr>
          <a:lstStyle/>
          <a:p>
            <a:pPr lvl="0"/>
            <a:r>
              <a:rPr lang="en-US" dirty="0"/>
              <a:t>Click to edit</a:t>
            </a:r>
          </a:p>
        </p:txBody>
      </p:sp>
      <p:sp>
        <p:nvSpPr>
          <p:cNvPr id="5" name="Footer Placeholder 4"/>
          <p:cNvSpPr>
            <a:spLocks noGrp="1"/>
          </p:cNvSpPr>
          <p:nvPr>
            <p:ph type="ftr" sz="quarter" idx="3"/>
          </p:nvPr>
        </p:nvSpPr>
        <p:spPr>
          <a:xfrm>
            <a:off x="365124" y="6321651"/>
            <a:ext cx="4114800" cy="365125"/>
          </a:xfrm>
          <a:prstGeom prst="rect">
            <a:avLst/>
          </a:prstGeom>
        </p:spPr>
        <p:txBody>
          <a:bodyPr vert="horz" lIns="91440" tIns="45720" rIns="91440" bIns="45720" rtlCol="0" anchor="ctr"/>
          <a:lstStyle>
            <a:lvl1pPr algn="l">
              <a:defRPr sz="1000">
                <a:solidFill>
                  <a:schemeClr val="tx1">
                    <a:tint val="75000"/>
                  </a:schemeClr>
                </a:solidFill>
                <a:latin typeface="STIX Two Text" pitchFamily="2" charset="0"/>
              </a:defRPr>
            </a:lvl1pPr>
          </a:lstStyle>
          <a:p>
            <a:endParaRPr lang="en-ID" dirty="0"/>
          </a:p>
        </p:txBody>
      </p:sp>
      <p:sp>
        <p:nvSpPr>
          <p:cNvPr id="7" name="Date Placeholder 3"/>
          <p:cNvSpPr>
            <a:spLocks noGrp="1"/>
          </p:cNvSpPr>
          <p:nvPr>
            <p:ph type="dt" sz="half" idx="2"/>
          </p:nvPr>
        </p:nvSpPr>
        <p:spPr>
          <a:xfrm>
            <a:off x="9069162" y="365124"/>
            <a:ext cx="2743200" cy="365125"/>
          </a:xfrm>
          <a:prstGeom prst="rect">
            <a:avLst/>
          </a:prstGeom>
        </p:spPr>
        <p:txBody>
          <a:bodyPr anchor="ctr"/>
          <a:lstStyle>
            <a:lvl1pPr algn="r">
              <a:defRPr sz="1000" b="1">
                <a:latin typeface="STIX Two Text" pitchFamily="2" charset="0"/>
              </a:defRPr>
            </a:lvl1pPr>
          </a:lstStyle>
          <a:p>
            <a:fld id="{8ABBB4AF-B4CB-4F50-8827-0FCF5F3363CB}" type="datetime1">
              <a:rPr lang="en-ID" smtClean="0"/>
              <a:t>12/11/25</a:t>
            </a:fld>
            <a:endParaRPr lang="en-ID" dirty="0"/>
          </a:p>
        </p:txBody>
      </p:sp>
      <p:sp>
        <p:nvSpPr>
          <p:cNvPr id="8" name="Slide Number Placeholder 5"/>
          <p:cNvSpPr>
            <a:spLocks noGrp="1"/>
          </p:cNvSpPr>
          <p:nvPr>
            <p:ph type="sldNum" sz="quarter" idx="4"/>
          </p:nvPr>
        </p:nvSpPr>
        <p:spPr>
          <a:xfrm>
            <a:off x="9083676" y="6321650"/>
            <a:ext cx="2743200" cy="365125"/>
          </a:xfrm>
          <a:prstGeom prst="rect">
            <a:avLst/>
          </a:prstGeom>
        </p:spPr>
        <p:txBody>
          <a:bodyPr anchor="ctr"/>
          <a:lstStyle>
            <a:lvl1pPr algn="r">
              <a:defRPr sz="1000" b="1">
                <a:latin typeface="STIX Two Text" pitchFamily="2" charset="0"/>
              </a:defRPr>
            </a:lvl1pPr>
          </a:lstStyle>
          <a:p>
            <a:fld id="{6C632F1B-FC76-4EE6-83A7-EA242D6E7603}" type="slidenum">
              <a:rPr lang="en-ID" smtClean="0"/>
              <a:t>‹#›</a:t>
            </a:fld>
            <a:endParaRPr lang="en-ID"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500" kern="1200">
          <a:solidFill>
            <a:schemeClr val="tx1"/>
          </a:solidFill>
          <a:latin typeface="STIX Two Tex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695" r="695"/>
          <a:stretch>
            <a:fillRect/>
          </a:stretch>
        </p:blipFill>
        <p:spPr/>
      </p:pic>
      <p:sp>
        <p:nvSpPr>
          <p:cNvPr id="18" name="Rectangles 3"/>
          <p:cNvSpPr/>
          <p:nvPr/>
        </p:nvSpPr>
        <p:spPr>
          <a:xfrm>
            <a:off x="0" y="0"/>
            <a:ext cx="6851650" cy="6857365"/>
          </a:xfrm>
          <a:prstGeom prst="rect">
            <a:avLst/>
          </a:prstGeom>
          <a:gradFill>
            <a:gsLst>
              <a:gs pos="0">
                <a:schemeClr val="accent1">
                  <a:lumMod val="5000"/>
                  <a:lumOff val="95000"/>
                  <a:alpha val="0"/>
                </a:schemeClr>
              </a:gs>
              <a:gs pos="40000">
                <a:schemeClr val="bg1">
                  <a:alpha val="50000"/>
                </a:schemeClr>
              </a:gs>
              <a:gs pos="58000">
                <a:schemeClr val="bg1">
                  <a:alpha val="70000"/>
                </a:schemeClr>
              </a:gs>
              <a:gs pos="100000">
                <a:schemeClr val="bg1"/>
              </a:gs>
            </a:gsLst>
            <a:lin ang="8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STIX Two Text" pitchFamily="2" charset="0"/>
              <a:cs typeface="STIX Two Text" pitchFamily="2" charset="0"/>
            </a:endParaRPr>
          </a:p>
        </p:txBody>
      </p:sp>
      <p:sp>
        <p:nvSpPr>
          <p:cNvPr id="19" name="Rounded Rectangle 10"/>
          <p:cNvSpPr/>
          <p:nvPr/>
        </p:nvSpPr>
        <p:spPr>
          <a:xfrm>
            <a:off x="718820" y="4638992"/>
            <a:ext cx="5095875" cy="592455"/>
          </a:xfrm>
          <a:prstGeom prst="roundRect">
            <a:avLst>
              <a:gd name="adj" fmla="val 50000"/>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ID" altLang="en-US">
              <a:latin typeface="STIX Two Text" pitchFamily="2" charset="0"/>
              <a:cs typeface="STIX Two Text" pitchFamily="2" charset="0"/>
              <a:sym typeface="+mn-ea"/>
            </a:endParaRPr>
          </a:p>
        </p:txBody>
      </p:sp>
      <p:sp>
        <p:nvSpPr>
          <p:cNvPr id="13" name="Title 12"/>
          <p:cNvSpPr>
            <a:spLocks noGrp="1"/>
          </p:cNvSpPr>
          <p:nvPr>
            <p:ph type="title"/>
          </p:nvPr>
        </p:nvSpPr>
        <p:spPr>
          <a:xfrm>
            <a:off x="718819" y="2387738"/>
            <a:ext cx="6132831" cy="584071"/>
          </a:xfrm>
        </p:spPr>
        <p:txBody>
          <a:bodyPr wrap="square">
            <a:spAutoFit/>
          </a:bodyPr>
          <a:lstStyle/>
          <a:p>
            <a:r>
              <a:rPr lang="en-ID" sz="3500" dirty="0"/>
              <a:t>Automotive Data Pipeline</a:t>
            </a:r>
          </a:p>
        </p:txBody>
      </p:sp>
      <p:sp>
        <p:nvSpPr>
          <p:cNvPr id="14" name="Text Placeholder 13"/>
          <p:cNvSpPr>
            <a:spLocks noGrp="1"/>
          </p:cNvSpPr>
          <p:nvPr>
            <p:ph type="body" sz="quarter" idx="13"/>
          </p:nvPr>
        </p:nvSpPr>
        <p:spPr>
          <a:xfrm>
            <a:off x="718819" y="3200925"/>
            <a:ext cx="7921328" cy="847476"/>
          </a:xfrm>
        </p:spPr>
        <p:txBody>
          <a:bodyPr/>
          <a:lstStyle/>
          <a:p>
            <a:r>
              <a:rPr lang="en-ID" sz="3600" b="1" dirty="0"/>
              <a:t>Data Engineer - Assessment</a:t>
            </a:r>
          </a:p>
        </p:txBody>
      </p:sp>
      <p:sp>
        <p:nvSpPr>
          <p:cNvPr id="21" name="Text Box 15"/>
          <p:cNvSpPr txBox="1"/>
          <p:nvPr/>
        </p:nvSpPr>
        <p:spPr>
          <a:xfrm>
            <a:off x="1034415" y="4713922"/>
            <a:ext cx="4114165" cy="425053"/>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20000"/>
              </a:lnSpc>
              <a:buClrTx/>
              <a:buSzTx/>
              <a:buFontTx/>
            </a:pPr>
            <a:r>
              <a:rPr lang="en-US" sz="1900" b="1" dirty="0">
                <a:latin typeface="STIX Two Text" pitchFamily="2" charset="0"/>
                <a:cs typeface="STIX Two Text" pitchFamily="2" charset="0"/>
                <a:sym typeface="+mn-ea"/>
              </a:rPr>
              <a:t>Diogo Gomes</a:t>
            </a:r>
          </a:p>
        </p:txBody>
      </p:sp>
      <p:pic>
        <p:nvPicPr>
          <p:cNvPr id="1028" name="Picture 4">
            <a:extLst>
              <a:ext uri="{FF2B5EF4-FFF2-40B4-BE49-F238E27FC236}">
                <a16:creationId xmlns:a16="http://schemas.microsoft.com/office/drawing/2014/main" id="{5599DBC8-42A1-0F96-B94E-989B4A6AE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53" y="464948"/>
            <a:ext cx="2660644" cy="593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4B22-3B0F-731F-1129-3E24B7637FB6}"/>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2D945733-0997-869D-626D-701A649BA209}"/>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1C7A32D0-FED8-95DC-DA59-335E9059CF33}"/>
              </a:ext>
            </a:extLst>
          </p:cNvPr>
          <p:cNvSpPr/>
          <p:nvPr/>
        </p:nvSpPr>
        <p:spPr>
          <a:xfrm>
            <a:off x="652016" y="1225344"/>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B3660D2E-AECD-4E93-4C2A-B07507B0344C}"/>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76DC90D1-67B8-3873-44B2-180935C9F9D3}"/>
              </a:ext>
            </a:extLst>
          </p:cNvPr>
          <p:cNvSpPr>
            <a:spLocks noGrp="1"/>
          </p:cNvSpPr>
          <p:nvPr>
            <p:ph type="title"/>
          </p:nvPr>
        </p:nvSpPr>
        <p:spPr>
          <a:xfrm>
            <a:off x="0" y="291972"/>
            <a:ext cx="12192000" cy="1325563"/>
          </a:xfrm>
        </p:spPr>
        <p:txBody>
          <a:bodyPr/>
          <a:lstStyle/>
          <a:p>
            <a:r>
              <a:rPr lang="en-ID" sz="3500" b="1" dirty="0"/>
              <a:t>Data Processing – Cleaning &amp; Preparation</a:t>
            </a:r>
            <a:endParaRPr lang="en-ID" sz="4500" dirty="0"/>
          </a:p>
        </p:txBody>
      </p:sp>
      <p:sp>
        <p:nvSpPr>
          <p:cNvPr id="3" name="Marcador de Posição do Número do Diapositivo 2">
            <a:extLst>
              <a:ext uri="{FF2B5EF4-FFF2-40B4-BE49-F238E27FC236}">
                <a16:creationId xmlns:a16="http://schemas.microsoft.com/office/drawing/2014/main" id="{75B4B7C9-3F61-5587-1DEE-C140477D314C}"/>
              </a:ext>
            </a:extLst>
          </p:cNvPr>
          <p:cNvSpPr>
            <a:spLocks noGrp="1"/>
          </p:cNvSpPr>
          <p:nvPr>
            <p:ph type="sldNum" sz="quarter" idx="4"/>
          </p:nvPr>
        </p:nvSpPr>
        <p:spPr/>
        <p:txBody>
          <a:bodyPr/>
          <a:lstStyle/>
          <a:p>
            <a:fld id="{6C632F1B-FC76-4EE6-83A7-EA242D6E7603}" type="slidenum">
              <a:rPr lang="en-ID" smtClean="0"/>
              <a:t>10</a:t>
            </a:fld>
            <a:endParaRPr lang="en-ID" dirty="0"/>
          </a:p>
        </p:txBody>
      </p:sp>
      <p:pic>
        <p:nvPicPr>
          <p:cNvPr id="2" name="Picture 4">
            <a:extLst>
              <a:ext uri="{FF2B5EF4-FFF2-40B4-BE49-F238E27FC236}">
                <a16:creationId xmlns:a16="http://schemas.microsoft.com/office/drawing/2014/main" id="{9F74403D-8B83-5665-5013-A4848B1F1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0990994-5AF7-8901-10FA-7B50F28443A7}"/>
              </a:ext>
            </a:extLst>
          </p:cNvPr>
          <p:cNvSpPr/>
          <p:nvPr/>
        </p:nvSpPr>
        <p:spPr>
          <a:xfrm>
            <a:off x="3298604" y="2000297"/>
            <a:ext cx="5594790" cy="1384995"/>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sz="1200" b="1" dirty="0"/>
              <a:t>Dual-fuel explosion</a:t>
            </a:r>
            <a:endParaRPr lang="en-US" sz="1200" dirty="0"/>
          </a:p>
          <a:p>
            <a:pPr marL="800100" lvl="1" indent="-342900" algn="just">
              <a:buFont typeface="Arial" panose="020B0604020202020204" pitchFamily="34" charset="0"/>
              <a:buChar char="•"/>
            </a:pPr>
            <a:r>
              <a:rPr lang="en-US" sz="1200" dirty="0"/>
              <a:t>Identify vehicles with </a:t>
            </a:r>
            <a:r>
              <a:rPr lang="en-US" sz="1200" dirty="0" err="1"/>
              <a:t>secondary_fuel</a:t>
            </a:r>
            <a:r>
              <a:rPr lang="en-US" sz="1200" dirty="0"/>
              <a:t> not null</a:t>
            </a:r>
          </a:p>
          <a:p>
            <a:pPr marL="800100" lvl="1" indent="-342900" algn="just">
              <a:buFont typeface="Arial" panose="020B0604020202020204" pitchFamily="34" charset="0"/>
              <a:buChar char="•"/>
            </a:pPr>
            <a:r>
              <a:rPr lang="en-US" sz="1200" dirty="0"/>
              <a:t>Build:</a:t>
            </a:r>
          </a:p>
          <a:p>
            <a:pPr marL="1257300" lvl="2" indent="-342900" algn="just">
              <a:buFont typeface="Arial" panose="020B0604020202020204" pitchFamily="34" charset="0"/>
              <a:buChar char="•"/>
            </a:pPr>
            <a:r>
              <a:rPr lang="en-US" sz="1200" dirty="0" err="1"/>
              <a:t>df_primary</a:t>
            </a:r>
            <a:r>
              <a:rPr lang="en-US" sz="1200" dirty="0"/>
              <a:t>: </a:t>
            </a:r>
            <a:r>
              <a:rPr lang="en-US" sz="1200" dirty="0" err="1"/>
              <a:t>fuel_used</a:t>
            </a:r>
            <a:r>
              <a:rPr lang="en-US" sz="1200" dirty="0"/>
              <a:t> = </a:t>
            </a:r>
            <a:r>
              <a:rPr lang="en-US" sz="1200" dirty="0" err="1"/>
              <a:t>primary_fuel</a:t>
            </a:r>
            <a:r>
              <a:rPr lang="en-US" sz="1200" dirty="0"/>
              <a:t>, </a:t>
            </a:r>
            <a:r>
              <a:rPr lang="en-US" sz="1200" dirty="0" err="1"/>
              <a:t>fuel_rank</a:t>
            </a:r>
            <a:r>
              <a:rPr lang="en-US" sz="1200" dirty="0"/>
              <a:t> = 1</a:t>
            </a:r>
          </a:p>
          <a:p>
            <a:pPr marL="1257300" lvl="2" indent="-342900" algn="just">
              <a:buFont typeface="Arial" panose="020B0604020202020204" pitchFamily="34" charset="0"/>
              <a:buChar char="•"/>
            </a:pPr>
            <a:r>
              <a:rPr lang="en-US" sz="1200" dirty="0" err="1"/>
              <a:t>df_secondary</a:t>
            </a:r>
            <a:r>
              <a:rPr lang="en-US" sz="1200" dirty="0"/>
              <a:t>: </a:t>
            </a:r>
            <a:r>
              <a:rPr lang="en-US" sz="1200" dirty="0" err="1"/>
              <a:t>fuel_used</a:t>
            </a:r>
            <a:r>
              <a:rPr lang="en-US" sz="1200" dirty="0"/>
              <a:t> = </a:t>
            </a:r>
            <a:r>
              <a:rPr lang="en-US" sz="1200" dirty="0" err="1"/>
              <a:t>secondary_fuel</a:t>
            </a:r>
            <a:r>
              <a:rPr lang="en-US" sz="1200" dirty="0"/>
              <a:t>, </a:t>
            </a:r>
            <a:r>
              <a:rPr lang="en-US" sz="1200" dirty="0" err="1"/>
              <a:t>fuel_rank</a:t>
            </a:r>
            <a:r>
              <a:rPr lang="en-US" sz="1200" dirty="0"/>
              <a:t> = 2</a:t>
            </a:r>
          </a:p>
          <a:p>
            <a:pPr marL="800100" lvl="1" indent="-342900" algn="just">
              <a:buFont typeface="Arial" panose="020B0604020202020204" pitchFamily="34" charset="0"/>
              <a:buChar char="•"/>
            </a:pPr>
            <a:r>
              <a:rPr lang="en-US" sz="1200" dirty="0"/>
              <a:t>Concatenate into final dataset: </a:t>
            </a:r>
            <a:r>
              <a:rPr lang="en-US" sz="1200" b="1" dirty="0"/>
              <a:t>rows represent vehicle–fuel combinations</a:t>
            </a:r>
            <a:endParaRPr lang="en-US" sz="1200" dirty="0"/>
          </a:p>
          <a:p>
            <a:pPr marL="800100" lvl="1" indent="-342900" algn="just">
              <a:buFont typeface="Arial" panose="020B0604020202020204" pitchFamily="34" charset="0"/>
              <a:buChar char="•"/>
            </a:pPr>
            <a:r>
              <a:rPr lang="en-US" sz="1200" dirty="0"/>
              <a:t>Save to </a:t>
            </a:r>
            <a:r>
              <a:rPr lang="en-US" sz="1200" i="1" dirty="0"/>
              <a:t>data/processed/</a:t>
            </a:r>
            <a:r>
              <a:rPr lang="en-US" sz="1200" i="1" dirty="0" err="1"/>
              <a:t>epa_vehicles_clean.csv</a:t>
            </a:r>
            <a:endParaRPr lang="en-US" sz="1200" i="1" dirty="0"/>
          </a:p>
        </p:txBody>
      </p:sp>
      <p:sp>
        <p:nvSpPr>
          <p:cNvPr id="23" name="Title 27">
            <a:extLst>
              <a:ext uri="{FF2B5EF4-FFF2-40B4-BE49-F238E27FC236}">
                <a16:creationId xmlns:a16="http://schemas.microsoft.com/office/drawing/2014/main" id="{70188B71-F824-8912-F15D-D62A260A74A0}"/>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EPA Vehicles – Processing &amp; Dual-Fuel Handling</a:t>
            </a:r>
            <a:endParaRPr lang="en-ID" sz="2000" b="1" dirty="0"/>
          </a:p>
        </p:txBody>
      </p:sp>
      <p:pic>
        <p:nvPicPr>
          <p:cNvPr id="4" name="Picture 3">
            <a:extLst>
              <a:ext uri="{FF2B5EF4-FFF2-40B4-BE49-F238E27FC236}">
                <a16:creationId xmlns:a16="http://schemas.microsoft.com/office/drawing/2014/main" id="{D4D234EF-F32F-FDCD-F179-2814C958468C}"/>
              </a:ext>
            </a:extLst>
          </p:cNvPr>
          <p:cNvPicPr>
            <a:picLocks noChangeAspect="1"/>
          </p:cNvPicPr>
          <p:nvPr/>
        </p:nvPicPr>
        <p:blipFill>
          <a:blip r:embed="rId5"/>
          <a:stretch>
            <a:fillRect/>
          </a:stretch>
        </p:blipFill>
        <p:spPr>
          <a:xfrm>
            <a:off x="1176805" y="3610856"/>
            <a:ext cx="3050752" cy="1984826"/>
          </a:xfrm>
          <a:prstGeom prst="rect">
            <a:avLst/>
          </a:prstGeom>
        </p:spPr>
      </p:pic>
      <p:pic>
        <p:nvPicPr>
          <p:cNvPr id="7" name="Picture 6">
            <a:extLst>
              <a:ext uri="{FF2B5EF4-FFF2-40B4-BE49-F238E27FC236}">
                <a16:creationId xmlns:a16="http://schemas.microsoft.com/office/drawing/2014/main" id="{72A179F2-E575-C9DF-9938-13254CDA1389}"/>
              </a:ext>
            </a:extLst>
          </p:cNvPr>
          <p:cNvPicPr>
            <a:picLocks noChangeAspect="1"/>
          </p:cNvPicPr>
          <p:nvPr/>
        </p:nvPicPr>
        <p:blipFill>
          <a:blip r:embed="rId6"/>
          <a:stretch>
            <a:fillRect/>
          </a:stretch>
        </p:blipFill>
        <p:spPr>
          <a:xfrm>
            <a:off x="4482102" y="3610856"/>
            <a:ext cx="1938667" cy="1984826"/>
          </a:xfrm>
          <a:prstGeom prst="rect">
            <a:avLst/>
          </a:prstGeom>
        </p:spPr>
      </p:pic>
      <p:pic>
        <p:nvPicPr>
          <p:cNvPr id="8" name="Picture 7">
            <a:extLst>
              <a:ext uri="{FF2B5EF4-FFF2-40B4-BE49-F238E27FC236}">
                <a16:creationId xmlns:a16="http://schemas.microsoft.com/office/drawing/2014/main" id="{62A91C09-57F5-2E5E-CF4F-35BF3224A898}"/>
              </a:ext>
            </a:extLst>
          </p:cNvPr>
          <p:cNvPicPr>
            <a:picLocks noChangeAspect="1"/>
          </p:cNvPicPr>
          <p:nvPr/>
        </p:nvPicPr>
        <p:blipFill>
          <a:blip r:embed="rId7"/>
          <a:stretch>
            <a:fillRect/>
          </a:stretch>
        </p:blipFill>
        <p:spPr>
          <a:xfrm>
            <a:off x="6675314" y="3997741"/>
            <a:ext cx="4010382" cy="1211055"/>
          </a:xfrm>
          <a:prstGeom prst="rect">
            <a:avLst/>
          </a:prstGeom>
        </p:spPr>
      </p:pic>
    </p:spTree>
    <p:extLst>
      <p:ext uri="{BB962C8B-B14F-4D97-AF65-F5344CB8AC3E}">
        <p14:creationId xmlns:p14="http://schemas.microsoft.com/office/powerpoint/2010/main" val="345201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7541C-4E3A-3F01-DCCE-35058EE247F7}"/>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5D9DCD3-8EB4-5467-FC13-8848F2515052}"/>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7B9BF337-90BB-9343-2D49-37781461A7AE}"/>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1ABEA2DB-138F-07A1-F5F1-FC3E8F78E2F6}"/>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0B5ED105-0052-5B86-A02C-22C364EFC4E2}"/>
              </a:ext>
            </a:extLst>
          </p:cNvPr>
          <p:cNvSpPr>
            <a:spLocks noGrp="1"/>
          </p:cNvSpPr>
          <p:nvPr>
            <p:ph type="title"/>
          </p:nvPr>
        </p:nvSpPr>
        <p:spPr>
          <a:xfrm>
            <a:off x="0" y="291972"/>
            <a:ext cx="12192000" cy="1325563"/>
          </a:xfrm>
        </p:spPr>
        <p:txBody>
          <a:bodyPr/>
          <a:lstStyle/>
          <a:p>
            <a:r>
              <a:rPr lang="en-ID" sz="3500" b="1" dirty="0"/>
              <a:t>Data Processing – Cleaning &amp; Preparation</a:t>
            </a:r>
            <a:endParaRPr lang="en-ID" sz="4500" dirty="0"/>
          </a:p>
        </p:txBody>
      </p:sp>
      <p:sp>
        <p:nvSpPr>
          <p:cNvPr id="3" name="Marcador de Posição do Número do Diapositivo 2">
            <a:extLst>
              <a:ext uri="{FF2B5EF4-FFF2-40B4-BE49-F238E27FC236}">
                <a16:creationId xmlns:a16="http://schemas.microsoft.com/office/drawing/2014/main" id="{7504CB9E-40A2-9C95-8286-3A8C927CBD88}"/>
              </a:ext>
            </a:extLst>
          </p:cNvPr>
          <p:cNvSpPr>
            <a:spLocks noGrp="1"/>
          </p:cNvSpPr>
          <p:nvPr>
            <p:ph type="sldNum" sz="quarter" idx="4"/>
          </p:nvPr>
        </p:nvSpPr>
        <p:spPr/>
        <p:txBody>
          <a:bodyPr/>
          <a:lstStyle/>
          <a:p>
            <a:fld id="{6C632F1B-FC76-4EE6-83A7-EA242D6E7603}" type="slidenum">
              <a:rPr lang="en-ID" smtClean="0"/>
              <a:t>11</a:t>
            </a:fld>
            <a:endParaRPr lang="en-ID" dirty="0"/>
          </a:p>
        </p:txBody>
      </p:sp>
      <p:pic>
        <p:nvPicPr>
          <p:cNvPr id="2" name="Picture 4">
            <a:extLst>
              <a:ext uri="{FF2B5EF4-FFF2-40B4-BE49-F238E27FC236}">
                <a16:creationId xmlns:a16="http://schemas.microsoft.com/office/drawing/2014/main" id="{A5B10945-4E8F-B464-2F85-DD67B9A82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823B8E0-B898-64E8-FA41-B980160A7765}"/>
              </a:ext>
            </a:extLst>
          </p:cNvPr>
          <p:cNvSpPr/>
          <p:nvPr/>
        </p:nvSpPr>
        <p:spPr>
          <a:xfrm>
            <a:off x="1124794" y="1726989"/>
            <a:ext cx="5666919" cy="4401205"/>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400" b="1" dirty="0"/>
              <a:t>Raw file characteristics</a:t>
            </a:r>
            <a:endParaRPr lang="en-US" sz="1400" dirty="0"/>
          </a:p>
          <a:p>
            <a:pPr marL="800100" lvl="1" indent="-342900">
              <a:buFont typeface="Arial" panose="020B0604020202020204" pitchFamily="34" charset="0"/>
              <a:buChar char="•"/>
            </a:pPr>
            <a:r>
              <a:rPr lang="en-US" sz="1400" dirty="0"/>
              <a:t>Flat text file (.txt) with no header row</a:t>
            </a:r>
          </a:p>
          <a:p>
            <a:pPr marL="800100" lvl="1" indent="-342900">
              <a:buFont typeface="Arial" panose="020B0604020202020204" pitchFamily="34" charset="0"/>
              <a:buChar char="•"/>
            </a:pPr>
            <a:r>
              <a:rPr lang="en-US" sz="1400" dirty="0"/>
              <a:t>Tab-separated (\t)</a:t>
            </a:r>
          </a:p>
          <a:p>
            <a:pPr marL="800100" lvl="1" indent="-342900">
              <a:buFont typeface="Arial" panose="020B0604020202020204" pitchFamily="34" charset="0"/>
              <a:buChar char="•"/>
            </a:pPr>
            <a:r>
              <a:rPr lang="en-US" sz="1400" dirty="0"/>
              <a:t>Columns selected by </a:t>
            </a:r>
            <a:r>
              <a:rPr lang="en-US" sz="1400" b="1" dirty="0"/>
              <a:t>position</a:t>
            </a:r>
            <a:r>
              <a:rPr lang="en-US" sz="1400" dirty="0"/>
              <a:t> and renamed:</a:t>
            </a:r>
          </a:p>
          <a:p>
            <a:pPr marL="1257300" lvl="2" indent="-342900">
              <a:buFont typeface="Arial" panose="020B0604020202020204" pitchFamily="34" charset="0"/>
              <a:buChar char="•"/>
            </a:pPr>
            <a:r>
              <a:rPr lang="en-US" sz="1400" dirty="0"/>
              <a:t>ODINO, CMPLID, MFGTXT, MAKETXT, MODELTXT, YEARTXT,</a:t>
            </a:r>
            <a:br>
              <a:rPr lang="en-US" sz="1400" dirty="0"/>
            </a:br>
            <a:r>
              <a:rPr lang="en-US" sz="1400" dirty="0"/>
              <a:t>CRASH, DATEA, FIRE, INJURED, DEATHS, COMPDESC, VIN, MILEAGE</a:t>
            </a:r>
          </a:p>
          <a:p>
            <a:pPr marL="342900" indent="-342900">
              <a:buFont typeface="+mj-lt"/>
              <a:buAutoNum type="arabicPeriod"/>
            </a:pPr>
            <a:r>
              <a:rPr lang="en-US" sz="1400" b="1" dirty="0"/>
              <a:t>Critical filters &amp; basic cleaning</a:t>
            </a:r>
            <a:endParaRPr lang="en-US" sz="1400" dirty="0"/>
          </a:p>
          <a:p>
            <a:pPr marL="800100" lvl="1" indent="-342900">
              <a:buFont typeface="Arial" panose="020B0604020202020204" pitchFamily="34" charset="0"/>
              <a:buChar char="•"/>
            </a:pPr>
            <a:r>
              <a:rPr lang="en-US" sz="1400" dirty="0"/>
              <a:t>Drop rows missing: ODINO, DATEA, YEARTXT, MAKETXT, MODELTXT</a:t>
            </a:r>
          </a:p>
          <a:p>
            <a:pPr marL="800100" lvl="1" indent="-342900">
              <a:buFont typeface="Arial" panose="020B0604020202020204" pitchFamily="34" charset="0"/>
              <a:buChar char="•"/>
            </a:pPr>
            <a:r>
              <a:rPr lang="en-US" sz="1400" dirty="0"/>
              <a:t>Parse DATEA (YYYYMMDD → datetime)</a:t>
            </a:r>
          </a:p>
          <a:p>
            <a:pPr marL="800100" lvl="1" indent="-342900">
              <a:buFont typeface="Arial" panose="020B0604020202020204" pitchFamily="34" charset="0"/>
              <a:buChar char="•"/>
            </a:pPr>
            <a:r>
              <a:rPr lang="en-US" sz="1400" dirty="0"/>
              <a:t>Convert YEARTXT to numeric</a:t>
            </a:r>
          </a:p>
          <a:p>
            <a:pPr marL="342900" indent="-342900">
              <a:buFont typeface="+mj-lt"/>
              <a:buAutoNum type="arabicPeriod"/>
            </a:pPr>
            <a:r>
              <a:rPr lang="en-US" sz="1400" b="1" dirty="0"/>
              <a:t>Outlier &amp; quality rules</a:t>
            </a:r>
            <a:endParaRPr lang="en-US" sz="1400" dirty="0"/>
          </a:p>
          <a:p>
            <a:pPr marL="800100" lvl="1" indent="-342900">
              <a:buFont typeface="Arial" panose="020B0604020202020204" pitchFamily="34" charset="0"/>
              <a:buChar char="•"/>
            </a:pPr>
            <a:r>
              <a:rPr lang="en-US" sz="1400" dirty="0"/>
              <a:t>Remove </a:t>
            </a:r>
            <a:r>
              <a:rPr lang="en-US" sz="1400" b="1" dirty="0"/>
              <a:t>future dates</a:t>
            </a:r>
            <a:r>
              <a:rPr lang="en-US" sz="1400" dirty="0"/>
              <a:t> and </a:t>
            </a:r>
            <a:r>
              <a:rPr lang="en-US" sz="1400" b="1" dirty="0"/>
              <a:t>future vehicle years</a:t>
            </a:r>
            <a:endParaRPr lang="en-US" sz="1400" dirty="0"/>
          </a:p>
          <a:p>
            <a:pPr marL="800100" lvl="1" indent="-342900">
              <a:buFont typeface="Arial" panose="020B0604020202020204" pitchFamily="34" charset="0"/>
              <a:buChar char="•"/>
            </a:pPr>
            <a:r>
              <a:rPr lang="en-US" sz="1400" dirty="0"/>
              <a:t>Cap MILEAGE at </a:t>
            </a:r>
            <a:r>
              <a:rPr lang="en-US" sz="1400" b="1" dirty="0"/>
              <a:t>≤ 1,000,000 miles</a:t>
            </a:r>
            <a:r>
              <a:rPr lang="en-US" sz="1400" dirty="0"/>
              <a:t> (data entry error filter)</a:t>
            </a:r>
          </a:p>
          <a:p>
            <a:pPr marL="342900" indent="-342900">
              <a:buFont typeface="+mj-lt"/>
              <a:buAutoNum type="arabicPeriod"/>
            </a:pPr>
            <a:r>
              <a:rPr lang="en-US" sz="1400" b="1" dirty="0"/>
              <a:t>Deduplication &amp; final formatting</a:t>
            </a:r>
            <a:endParaRPr lang="en-US" sz="1400" dirty="0"/>
          </a:p>
          <a:p>
            <a:pPr marL="800100" lvl="1" indent="-342900">
              <a:buFont typeface="Arial" panose="020B0604020202020204" pitchFamily="34" charset="0"/>
              <a:buChar char="•"/>
            </a:pPr>
            <a:r>
              <a:rPr lang="en-US" sz="1400" dirty="0"/>
              <a:t>Drop exact duplicates on ODINO</a:t>
            </a:r>
          </a:p>
          <a:p>
            <a:pPr marL="800100" lvl="1" indent="-342900">
              <a:buFont typeface="Arial" panose="020B0604020202020204" pitchFamily="34" charset="0"/>
              <a:buChar char="•"/>
            </a:pPr>
            <a:r>
              <a:rPr lang="en-US" sz="1400" dirty="0"/>
              <a:t>Convert DATEA back to YYYY-MM-DD string</a:t>
            </a:r>
          </a:p>
          <a:p>
            <a:pPr marL="800100" lvl="1" indent="-342900">
              <a:buFont typeface="Arial" panose="020B0604020202020204" pitchFamily="34" charset="0"/>
              <a:buChar char="•"/>
            </a:pPr>
            <a:r>
              <a:rPr lang="en-US" sz="1400" dirty="0"/>
              <a:t>Cast YEARTXT to int and MILEAGE to nullable Int64</a:t>
            </a:r>
          </a:p>
          <a:p>
            <a:pPr marL="800100" lvl="1" indent="-342900">
              <a:buFont typeface="Arial" panose="020B0604020202020204" pitchFamily="34" charset="0"/>
              <a:buChar char="•"/>
            </a:pPr>
            <a:r>
              <a:rPr lang="en-US" sz="1400" dirty="0"/>
              <a:t>Save as </a:t>
            </a:r>
            <a:r>
              <a:rPr lang="en-US" sz="1400" i="1" dirty="0"/>
              <a:t>data/processed/</a:t>
            </a:r>
            <a:r>
              <a:rPr lang="en-US" sz="1400" i="1" dirty="0" err="1"/>
              <a:t>nhtsa_complaints_clean.csv</a:t>
            </a:r>
            <a:endParaRPr lang="en-US" sz="1400" i="1" dirty="0"/>
          </a:p>
        </p:txBody>
      </p:sp>
      <p:sp>
        <p:nvSpPr>
          <p:cNvPr id="23" name="Title 27">
            <a:extLst>
              <a:ext uri="{FF2B5EF4-FFF2-40B4-BE49-F238E27FC236}">
                <a16:creationId xmlns:a16="http://schemas.microsoft.com/office/drawing/2014/main" id="{8F48B14C-BF6E-8F23-33F2-6AF4CC12829C}"/>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NHTSA Complaints – Processing &amp; Cleaning</a:t>
            </a:r>
            <a:endParaRPr lang="en-ID" sz="2000" b="1" dirty="0"/>
          </a:p>
        </p:txBody>
      </p:sp>
      <p:pic>
        <p:nvPicPr>
          <p:cNvPr id="4" name="Picture 3">
            <a:extLst>
              <a:ext uri="{FF2B5EF4-FFF2-40B4-BE49-F238E27FC236}">
                <a16:creationId xmlns:a16="http://schemas.microsoft.com/office/drawing/2014/main" id="{255F9C7E-9755-90D2-899A-6B0B883E4D1F}"/>
              </a:ext>
            </a:extLst>
          </p:cNvPr>
          <p:cNvPicPr>
            <a:picLocks noChangeAspect="1"/>
          </p:cNvPicPr>
          <p:nvPr/>
        </p:nvPicPr>
        <p:blipFill>
          <a:blip r:embed="rId5"/>
          <a:stretch>
            <a:fillRect/>
          </a:stretch>
        </p:blipFill>
        <p:spPr>
          <a:xfrm>
            <a:off x="7261155" y="1838526"/>
            <a:ext cx="3645041" cy="1910320"/>
          </a:xfrm>
          <a:prstGeom prst="rect">
            <a:avLst/>
          </a:prstGeom>
        </p:spPr>
      </p:pic>
      <p:pic>
        <p:nvPicPr>
          <p:cNvPr id="7" name="Picture 6">
            <a:extLst>
              <a:ext uri="{FF2B5EF4-FFF2-40B4-BE49-F238E27FC236}">
                <a16:creationId xmlns:a16="http://schemas.microsoft.com/office/drawing/2014/main" id="{45218772-D5A4-9872-1F06-DB4D1694A20A}"/>
              </a:ext>
            </a:extLst>
          </p:cNvPr>
          <p:cNvPicPr>
            <a:picLocks noChangeAspect="1"/>
          </p:cNvPicPr>
          <p:nvPr/>
        </p:nvPicPr>
        <p:blipFill>
          <a:blip r:embed="rId6"/>
          <a:stretch>
            <a:fillRect/>
          </a:stretch>
        </p:blipFill>
        <p:spPr>
          <a:xfrm>
            <a:off x="7499377" y="3895747"/>
            <a:ext cx="3141032" cy="2048499"/>
          </a:xfrm>
          <a:prstGeom prst="rect">
            <a:avLst/>
          </a:prstGeom>
        </p:spPr>
      </p:pic>
    </p:spTree>
    <p:extLst>
      <p:ext uri="{BB962C8B-B14F-4D97-AF65-F5344CB8AC3E}">
        <p14:creationId xmlns:p14="http://schemas.microsoft.com/office/powerpoint/2010/main" val="2120320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548D5-0095-DDBF-4C0B-42DE13E038DE}"/>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FB9F6C1D-5251-4CFC-7708-CA4913F8D170}"/>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D6BBE580-88E8-95B3-A203-A146DEE86497}"/>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97D4A78E-E12F-D382-2D66-101EFD358441}"/>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9B127022-E7D8-D8C0-A9F0-E479036938F6}"/>
              </a:ext>
            </a:extLst>
          </p:cNvPr>
          <p:cNvSpPr>
            <a:spLocks noGrp="1"/>
          </p:cNvSpPr>
          <p:nvPr>
            <p:ph type="title"/>
          </p:nvPr>
        </p:nvSpPr>
        <p:spPr>
          <a:xfrm>
            <a:off x="0" y="291972"/>
            <a:ext cx="12192000" cy="1325563"/>
          </a:xfrm>
        </p:spPr>
        <p:txBody>
          <a:bodyPr/>
          <a:lstStyle/>
          <a:p>
            <a:r>
              <a:rPr lang="en-ID" sz="3500" b="1" dirty="0"/>
              <a:t>Data Processing – Cleaning &amp; Preparation</a:t>
            </a:r>
            <a:endParaRPr lang="en-ID" sz="4500" dirty="0"/>
          </a:p>
        </p:txBody>
      </p:sp>
      <p:sp>
        <p:nvSpPr>
          <p:cNvPr id="3" name="Marcador de Posição do Número do Diapositivo 2">
            <a:extLst>
              <a:ext uri="{FF2B5EF4-FFF2-40B4-BE49-F238E27FC236}">
                <a16:creationId xmlns:a16="http://schemas.microsoft.com/office/drawing/2014/main" id="{3BF5F04A-BADC-7300-3B68-7D5C977E2230}"/>
              </a:ext>
            </a:extLst>
          </p:cNvPr>
          <p:cNvSpPr>
            <a:spLocks noGrp="1"/>
          </p:cNvSpPr>
          <p:nvPr>
            <p:ph type="sldNum" sz="quarter" idx="4"/>
          </p:nvPr>
        </p:nvSpPr>
        <p:spPr/>
        <p:txBody>
          <a:bodyPr/>
          <a:lstStyle/>
          <a:p>
            <a:fld id="{6C632F1B-FC76-4EE6-83A7-EA242D6E7603}" type="slidenum">
              <a:rPr lang="en-ID" smtClean="0"/>
              <a:t>12</a:t>
            </a:fld>
            <a:endParaRPr lang="en-ID" dirty="0"/>
          </a:p>
        </p:txBody>
      </p:sp>
      <p:pic>
        <p:nvPicPr>
          <p:cNvPr id="2" name="Picture 4">
            <a:extLst>
              <a:ext uri="{FF2B5EF4-FFF2-40B4-BE49-F238E27FC236}">
                <a16:creationId xmlns:a16="http://schemas.microsoft.com/office/drawing/2014/main" id="{837916CE-3275-70AE-FEF9-082B8358B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CADD9F-8179-6B88-41D0-6A825F6FA929}"/>
              </a:ext>
            </a:extLst>
          </p:cNvPr>
          <p:cNvSpPr/>
          <p:nvPr/>
        </p:nvSpPr>
        <p:spPr>
          <a:xfrm>
            <a:off x="1124794" y="1726989"/>
            <a:ext cx="4670635" cy="4093428"/>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300" b="1" dirty="0"/>
              <a:t>Raw data</a:t>
            </a:r>
            <a:endParaRPr lang="en-US" sz="1300" dirty="0"/>
          </a:p>
          <a:p>
            <a:pPr marL="800100" lvl="1" indent="-342900">
              <a:buFont typeface="Arial" panose="020B0604020202020204" pitchFamily="34" charset="0"/>
              <a:buChar char="•"/>
            </a:pPr>
            <a:r>
              <a:rPr lang="en-US" sz="1300" dirty="0"/>
              <a:t>Source: NREL “Alternative Fuel Stations” API → </a:t>
            </a:r>
            <a:r>
              <a:rPr lang="en-US" sz="1300" i="1" dirty="0" err="1"/>
              <a:t>alt_fuel_stations.csv</a:t>
            </a:r>
            <a:endParaRPr lang="en-US" sz="1300" i="1" dirty="0"/>
          </a:p>
          <a:p>
            <a:pPr marL="800100" lvl="1" indent="-342900">
              <a:buFont typeface="Arial" panose="020B0604020202020204" pitchFamily="34" charset="0"/>
              <a:buChar char="•"/>
            </a:pPr>
            <a:r>
              <a:rPr lang="en-US" sz="1300" dirty="0"/>
              <a:t>~76 columns per station</a:t>
            </a:r>
          </a:p>
          <a:p>
            <a:pPr marL="342900" indent="-342900">
              <a:buFont typeface="+mj-lt"/>
              <a:buAutoNum type="arabicPeriod"/>
            </a:pPr>
            <a:r>
              <a:rPr lang="en-US" sz="1300" b="1" dirty="0"/>
              <a:t>Critical filters &amp; location sanity checks</a:t>
            </a:r>
            <a:endParaRPr lang="en-US" sz="1300" dirty="0"/>
          </a:p>
          <a:p>
            <a:pPr marL="800100" lvl="1" indent="-342900">
              <a:buFont typeface="Arial" panose="020B0604020202020204" pitchFamily="34" charset="0"/>
              <a:buChar char="•"/>
            </a:pPr>
            <a:r>
              <a:rPr lang="en-US" sz="1300" dirty="0"/>
              <a:t>Drop rows missing: latitude, longitude, </a:t>
            </a:r>
            <a:r>
              <a:rPr lang="en-US" sz="1300" dirty="0" err="1"/>
              <a:t>fuel_type_code</a:t>
            </a:r>
            <a:r>
              <a:rPr lang="en-US" sz="1300" dirty="0"/>
              <a:t>, </a:t>
            </a:r>
            <a:r>
              <a:rPr lang="en-US" sz="1300" dirty="0" err="1"/>
              <a:t>status_code</a:t>
            </a:r>
            <a:endParaRPr lang="en-US" sz="1300" dirty="0"/>
          </a:p>
          <a:p>
            <a:pPr marL="800100" lvl="1" indent="-342900">
              <a:buFont typeface="Arial" panose="020B0604020202020204" pitchFamily="34" charset="0"/>
              <a:buChar char="•"/>
            </a:pPr>
            <a:r>
              <a:rPr lang="en-US" sz="1300" dirty="0"/>
              <a:t>Remove coordinates outside assumed US bounds:</a:t>
            </a:r>
          </a:p>
          <a:p>
            <a:pPr marL="1257300" lvl="2" indent="-342900">
              <a:buFont typeface="Arial" panose="020B0604020202020204" pitchFamily="34" charset="0"/>
              <a:buChar char="•"/>
            </a:pPr>
            <a:r>
              <a:rPr lang="en-US" sz="1300" dirty="0"/>
              <a:t>Latitude between 18 and 72</a:t>
            </a:r>
          </a:p>
          <a:p>
            <a:pPr marL="1257300" lvl="2" indent="-342900">
              <a:buFont typeface="Arial" panose="020B0604020202020204" pitchFamily="34" charset="0"/>
              <a:buChar char="•"/>
            </a:pPr>
            <a:r>
              <a:rPr lang="en-US" sz="1300" dirty="0"/>
              <a:t>Longitude between –180 and –65</a:t>
            </a:r>
          </a:p>
          <a:p>
            <a:pPr marL="800100" lvl="1" indent="-342900">
              <a:buFont typeface="Arial" panose="020B0604020202020204" pitchFamily="34" charset="0"/>
              <a:buChar char="•"/>
            </a:pPr>
            <a:r>
              <a:rPr lang="en-US" sz="1300" dirty="0"/>
              <a:t>Remove exact (0, 0) coordinates</a:t>
            </a:r>
          </a:p>
          <a:p>
            <a:pPr marL="342900" indent="-342900">
              <a:buFont typeface="+mj-lt"/>
              <a:buAutoNum type="arabicPeriod"/>
            </a:pPr>
            <a:r>
              <a:rPr lang="en-US" sz="1300" b="1" dirty="0"/>
              <a:t>Duplicates &amp; fuel-type filtering</a:t>
            </a:r>
            <a:endParaRPr lang="en-US" sz="1300" dirty="0"/>
          </a:p>
          <a:p>
            <a:pPr marL="800100" lvl="1" indent="-342900">
              <a:buFont typeface="Arial" panose="020B0604020202020204" pitchFamily="34" charset="0"/>
              <a:buChar char="•"/>
            </a:pPr>
            <a:r>
              <a:rPr lang="en-US" sz="1300" dirty="0"/>
              <a:t>Drop exact duplicates by NREL id</a:t>
            </a:r>
          </a:p>
          <a:p>
            <a:pPr marL="800100" lvl="1" indent="-342900">
              <a:buFont typeface="Arial" panose="020B0604020202020204" pitchFamily="34" charset="0"/>
              <a:buChar char="•"/>
            </a:pPr>
            <a:r>
              <a:rPr lang="en-US" sz="1300" dirty="0"/>
              <a:t>Keep only </a:t>
            </a:r>
            <a:r>
              <a:rPr lang="en-US" sz="1300" b="1" dirty="0"/>
              <a:t>alternative fuels</a:t>
            </a:r>
            <a:r>
              <a:rPr lang="en-US" sz="1300" dirty="0"/>
              <a:t>:</a:t>
            </a:r>
          </a:p>
          <a:p>
            <a:pPr marL="1257300" lvl="2" indent="-342900">
              <a:buFont typeface="Arial" panose="020B0604020202020204" pitchFamily="34" charset="0"/>
              <a:buChar char="•"/>
            </a:pPr>
            <a:r>
              <a:rPr lang="en-US" sz="1300" dirty="0"/>
              <a:t>ELEC, LNG, CNG, BD, E85, HY</a:t>
            </a:r>
          </a:p>
          <a:p>
            <a:pPr marL="342900" indent="-342900">
              <a:buFont typeface="+mj-lt"/>
              <a:buAutoNum type="arabicPeriod"/>
            </a:pPr>
            <a:r>
              <a:rPr lang="en-US" sz="1300" b="1" dirty="0"/>
              <a:t>Column reduction &amp; output</a:t>
            </a:r>
            <a:endParaRPr lang="en-US" sz="1300" dirty="0"/>
          </a:p>
          <a:p>
            <a:pPr marL="800100" lvl="1" indent="-342900">
              <a:buFont typeface="Arial" panose="020B0604020202020204" pitchFamily="34" charset="0"/>
              <a:buChar char="•"/>
            </a:pPr>
            <a:r>
              <a:rPr lang="en-US" sz="1300" dirty="0"/>
              <a:t>Reduce from ~76 columns to a focused subset:</a:t>
            </a:r>
          </a:p>
          <a:p>
            <a:pPr marL="1257300" lvl="2" indent="-342900">
              <a:buFont typeface="Arial" panose="020B0604020202020204" pitchFamily="34" charset="0"/>
              <a:buChar char="•"/>
            </a:pPr>
            <a:r>
              <a:rPr lang="en-US" sz="1300" dirty="0"/>
              <a:t>fuel type, station name, address, state, coordinates, status, access type, EV network info</a:t>
            </a:r>
          </a:p>
          <a:p>
            <a:pPr marL="800100" lvl="1" indent="-342900">
              <a:buFont typeface="Arial" panose="020B0604020202020204" pitchFamily="34" charset="0"/>
              <a:buChar char="•"/>
            </a:pPr>
            <a:r>
              <a:rPr lang="en-US" sz="1300" dirty="0"/>
              <a:t>Save to </a:t>
            </a:r>
            <a:r>
              <a:rPr lang="en-US" sz="1300" i="1" dirty="0"/>
              <a:t>data/processed/</a:t>
            </a:r>
            <a:r>
              <a:rPr lang="en-US" sz="1300" i="1" dirty="0" err="1"/>
              <a:t>doe_fuel_stations_clean.csv</a:t>
            </a:r>
            <a:endParaRPr lang="en-US" sz="1300" i="1" dirty="0"/>
          </a:p>
        </p:txBody>
      </p:sp>
      <p:sp>
        <p:nvSpPr>
          <p:cNvPr id="23" name="Title 27">
            <a:extLst>
              <a:ext uri="{FF2B5EF4-FFF2-40B4-BE49-F238E27FC236}">
                <a16:creationId xmlns:a16="http://schemas.microsoft.com/office/drawing/2014/main" id="{C2118E02-3C6D-75BE-1AE1-DA4D75980EA7}"/>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DOE Fuel Stations – Processing &amp; Cleaning</a:t>
            </a:r>
            <a:endParaRPr lang="en-ID" sz="2000" b="1" dirty="0"/>
          </a:p>
        </p:txBody>
      </p:sp>
      <p:pic>
        <p:nvPicPr>
          <p:cNvPr id="8" name="Picture 7">
            <a:extLst>
              <a:ext uri="{FF2B5EF4-FFF2-40B4-BE49-F238E27FC236}">
                <a16:creationId xmlns:a16="http://schemas.microsoft.com/office/drawing/2014/main" id="{F118674E-452E-8768-0686-772A1AE0226B}"/>
              </a:ext>
            </a:extLst>
          </p:cNvPr>
          <p:cNvPicPr>
            <a:picLocks noChangeAspect="1"/>
          </p:cNvPicPr>
          <p:nvPr/>
        </p:nvPicPr>
        <p:blipFill>
          <a:blip r:embed="rId5"/>
          <a:stretch>
            <a:fillRect/>
          </a:stretch>
        </p:blipFill>
        <p:spPr>
          <a:xfrm>
            <a:off x="5795429" y="2382283"/>
            <a:ext cx="2505040" cy="2747953"/>
          </a:xfrm>
          <a:prstGeom prst="rect">
            <a:avLst/>
          </a:prstGeom>
        </p:spPr>
      </p:pic>
      <p:pic>
        <p:nvPicPr>
          <p:cNvPr id="10" name="Picture 9">
            <a:extLst>
              <a:ext uri="{FF2B5EF4-FFF2-40B4-BE49-F238E27FC236}">
                <a16:creationId xmlns:a16="http://schemas.microsoft.com/office/drawing/2014/main" id="{EEAEA41B-DB49-38FA-FA54-2790598140AD}"/>
              </a:ext>
            </a:extLst>
          </p:cNvPr>
          <p:cNvPicPr>
            <a:picLocks noChangeAspect="1"/>
          </p:cNvPicPr>
          <p:nvPr/>
        </p:nvPicPr>
        <p:blipFill>
          <a:blip r:embed="rId6"/>
          <a:stretch>
            <a:fillRect/>
          </a:stretch>
        </p:blipFill>
        <p:spPr>
          <a:xfrm>
            <a:off x="8762078" y="2382283"/>
            <a:ext cx="2314453" cy="2747953"/>
          </a:xfrm>
          <a:prstGeom prst="rect">
            <a:avLst/>
          </a:prstGeom>
        </p:spPr>
      </p:pic>
    </p:spTree>
    <p:extLst>
      <p:ext uri="{BB962C8B-B14F-4D97-AF65-F5344CB8AC3E}">
        <p14:creationId xmlns:p14="http://schemas.microsoft.com/office/powerpoint/2010/main" val="301650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DB455-9F4F-FE9C-42AC-1798C8058FD9}"/>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563D0FA0-E3D1-700D-C768-6E225E686784}"/>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18C1164F-50E6-6B2A-6A59-4B7480E94F9F}"/>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6FBD3AE0-6AC5-74C0-D922-2E09E12981E1}"/>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BAB224CB-D79C-D8BF-F591-84F9D270A422}"/>
              </a:ext>
            </a:extLst>
          </p:cNvPr>
          <p:cNvSpPr>
            <a:spLocks noGrp="1"/>
          </p:cNvSpPr>
          <p:nvPr>
            <p:ph type="title"/>
          </p:nvPr>
        </p:nvSpPr>
        <p:spPr>
          <a:xfrm>
            <a:off x="0" y="291972"/>
            <a:ext cx="12192000" cy="1325563"/>
          </a:xfrm>
        </p:spPr>
        <p:txBody>
          <a:bodyPr/>
          <a:lstStyle/>
          <a:p>
            <a:r>
              <a:rPr lang="en-ID" sz="3500" b="1" dirty="0"/>
              <a:t>Data Integration &amp; Analytics Datasets</a:t>
            </a:r>
            <a:endParaRPr lang="en-ID" sz="4500" dirty="0"/>
          </a:p>
        </p:txBody>
      </p:sp>
      <p:sp>
        <p:nvSpPr>
          <p:cNvPr id="3" name="Marcador de Posição do Número do Diapositivo 2">
            <a:extLst>
              <a:ext uri="{FF2B5EF4-FFF2-40B4-BE49-F238E27FC236}">
                <a16:creationId xmlns:a16="http://schemas.microsoft.com/office/drawing/2014/main" id="{A53735F3-00C0-57DA-35D5-6DBAD6F82487}"/>
              </a:ext>
            </a:extLst>
          </p:cNvPr>
          <p:cNvSpPr>
            <a:spLocks noGrp="1"/>
          </p:cNvSpPr>
          <p:nvPr>
            <p:ph type="sldNum" sz="quarter" idx="4"/>
          </p:nvPr>
        </p:nvSpPr>
        <p:spPr/>
        <p:txBody>
          <a:bodyPr/>
          <a:lstStyle/>
          <a:p>
            <a:fld id="{6C632F1B-FC76-4EE6-83A7-EA242D6E7603}" type="slidenum">
              <a:rPr lang="en-ID" smtClean="0"/>
              <a:t>13</a:t>
            </a:fld>
            <a:endParaRPr lang="en-ID" dirty="0"/>
          </a:p>
        </p:txBody>
      </p:sp>
      <p:pic>
        <p:nvPicPr>
          <p:cNvPr id="2" name="Picture 4">
            <a:extLst>
              <a:ext uri="{FF2B5EF4-FFF2-40B4-BE49-F238E27FC236}">
                <a16:creationId xmlns:a16="http://schemas.microsoft.com/office/drawing/2014/main" id="{26D27AE5-B17D-400E-723A-336349A6B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B09258E-832B-6F64-32F0-45D25C409C9D}"/>
              </a:ext>
            </a:extLst>
          </p:cNvPr>
          <p:cNvSpPr/>
          <p:nvPr/>
        </p:nvSpPr>
        <p:spPr>
          <a:xfrm>
            <a:off x="2025753" y="2114265"/>
            <a:ext cx="5626903" cy="3539430"/>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3 cleaned datasets → First step</a:t>
            </a:r>
          </a:p>
          <a:p>
            <a:pPr marL="285750" indent="-285750">
              <a:buFont typeface="Arial" panose="020B0604020202020204" pitchFamily="34" charset="0"/>
              <a:buChar char="•"/>
            </a:pPr>
            <a:r>
              <a:rPr lang="en-US" sz="1400" dirty="0"/>
              <a:t>EPA = fuel economy</a:t>
            </a:r>
          </a:p>
          <a:p>
            <a:pPr marL="285750" indent="-285750">
              <a:buFont typeface="Arial" panose="020B0604020202020204" pitchFamily="34" charset="0"/>
              <a:buChar char="•"/>
            </a:pPr>
            <a:r>
              <a:rPr lang="en-US" sz="1400" dirty="0"/>
              <a:t>NHTSA = reliability &amp; safety</a:t>
            </a:r>
          </a:p>
          <a:p>
            <a:pPr marL="285750" indent="-285750">
              <a:buFont typeface="Arial" panose="020B0604020202020204" pitchFamily="34" charset="0"/>
              <a:buChar char="•"/>
            </a:pPr>
            <a:r>
              <a:rPr lang="en-US" sz="1400" dirty="0"/>
              <a:t>DOE = fuel infrastructure</a:t>
            </a:r>
          </a:p>
          <a:p>
            <a:r>
              <a:rPr lang="en-US" sz="1400" dirty="0"/>
              <a:t>Although cleaned, it’s possible to answer strategic questions with integrations</a:t>
            </a:r>
          </a:p>
          <a:p>
            <a:br>
              <a:rPr lang="en-US" sz="1400" dirty="0"/>
            </a:br>
            <a:r>
              <a:rPr lang="en-US" sz="1400" b="1" dirty="0"/>
              <a:t>Integration creates business value</a:t>
            </a:r>
          </a:p>
          <a:p>
            <a:pPr marL="285750" indent="-285750">
              <a:buFont typeface="Arial" panose="020B0604020202020204" pitchFamily="34" charset="0"/>
              <a:buChar char="•"/>
            </a:pPr>
            <a:r>
              <a:rPr lang="en-US" sz="1400" dirty="0"/>
              <a:t>Connect fuel efficiency ↔ reliability</a:t>
            </a:r>
          </a:p>
          <a:p>
            <a:pPr marL="285750" indent="-285750">
              <a:buFont typeface="Arial" panose="020B0604020202020204" pitchFamily="34" charset="0"/>
              <a:buChar char="•"/>
            </a:pPr>
            <a:r>
              <a:rPr lang="en-US" sz="1400" dirty="0"/>
              <a:t>Connect vehicle demand ↔ infrastructure availability</a:t>
            </a:r>
          </a:p>
          <a:p>
            <a:pPr marL="285750" indent="-285750">
              <a:buFont typeface="Arial" panose="020B0604020202020204" pitchFamily="34" charset="0"/>
              <a:buChar char="•"/>
            </a:pPr>
            <a:r>
              <a:rPr lang="en-US" sz="1400" dirty="0"/>
              <a:t>Enable end-to-end insights for automotive strategy</a:t>
            </a:r>
          </a:p>
          <a:p>
            <a:endParaRPr lang="en-US" sz="1400" dirty="0"/>
          </a:p>
          <a:p>
            <a:r>
              <a:rPr lang="en-US" sz="1400" b="1" dirty="0"/>
              <a:t>Three purpose-built outputs</a:t>
            </a:r>
          </a:p>
          <a:p>
            <a:pPr marL="285750" indent="-285750">
              <a:buFont typeface="Arial" panose="020B0604020202020204" pitchFamily="34" charset="0"/>
              <a:buChar char="•"/>
            </a:pPr>
            <a:r>
              <a:rPr lang="en-US" sz="1400" dirty="0"/>
              <a:t>Vehicle Complaints Analysis</a:t>
            </a:r>
          </a:p>
          <a:p>
            <a:pPr marL="285750" indent="-285750">
              <a:buFont typeface="Arial" panose="020B0604020202020204" pitchFamily="34" charset="0"/>
              <a:buChar char="•"/>
            </a:pPr>
            <a:r>
              <a:rPr lang="en-US" sz="1400" dirty="0"/>
              <a:t>Fuel Infrastructure Analysis</a:t>
            </a:r>
          </a:p>
          <a:p>
            <a:pPr marL="285750" indent="-285750">
              <a:buFont typeface="Arial" panose="020B0604020202020204" pitchFamily="34" charset="0"/>
              <a:buChar char="•"/>
            </a:pPr>
            <a:r>
              <a:rPr lang="en-US" sz="1400" dirty="0"/>
              <a:t>Comprehensive Vehicle Analysis</a:t>
            </a:r>
          </a:p>
        </p:txBody>
      </p:sp>
      <p:sp>
        <p:nvSpPr>
          <p:cNvPr id="23" name="Title 27">
            <a:extLst>
              <a:ext uri="{FF2B5EF4-FFF2-40B4-BE49-F238E27FC236}">
                <a16:creationId xmlns:a16="http://schemas.microsoft.com/office/drawing/2014/main" id="{3A75512C-07C7-1CA6-1DDB-F7F1D08D2B5F}"/>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Why Integrate Datasets?</a:t>
            </a:r>
            <a:endParaRPr lang="en-ID" sz="2000" b="1" dirty="0"/>
          </a:p>
        </p:txBody>
      </p:sp>
      <p:pic>
        <p:nvPicPr>
          <p:cNvPr id="20482" name="Picture 2">
            <a:extLst>
              <a:ext uri="{FF2B5EF4-FFF2-40B4-BE49-F238E27FC236}">
                <a16:creationId xmlns:a16="http://schemas.microsoft.com/office/drawing/2014/main" id="{86F9A305-6FFC-9F0F-328A-605369C7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819279" y="2414873"/>
            <a:ext cx="3831896" cy="255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38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FE36-1B2F-BAF4-7C8F-C5166814ACFE}"/>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CF7637E3-0311-C151-E95A-3F24B3AB42F5}"/>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0895FC8F-B8C4-E230-1A9F-7DA9507788FE}"/>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5DD8F380-DAB3-437A-0348-AB941216A9BC}"/>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6FBA5520-E400-2FBA-7026-6FD98831ACFC}"/>
              </a:ext>
            </a:extLst>
          </p:cNvPr>
          <p:cNvSpPr>
            <a:spLocks noGrp="1"/>
          </p:cNvSpPr>
          <p:nvPr>
            <p:ph type="title"/>
          </p:nvPr>
        </p:nvSpPr>
        <p:spPr>
          <a:xfrm>
            <a:off x="0" y="291972"/>
            <a:ext cx="12192000" cy="1325563"/>
          </a:xfrm>
        </p:spPr>
        <p:txBody>
          <a:bodyPr/>
          <a:lstStyle/>
          <a:p>
            <a:r>
              <a:rPr lang="en-ID" sz="3500" b="1" dirty="0"/>
              <a:t>Data Integration &amp; Analytics Datasets</a:t>
            </a:r>
            <a:endParaRPr lang="en-ID" sz="4500" dirty="0"/>
          </a:p>
        </p:txBody>
      </p:sp>
      <p:sp>
        <p:nvSpPr>
          <p:cNvPr id="3" name="Marcador de Posição do Número do Diapositivo 2">
            <a:extLst>
              <a:ext uri="{FF2B5EF4-FFF2-40B4-BE49-F238E27FC236}">
                <a16:creationId xmlns:a16="http://schemas.microsoft.com/office/drawing/2014/main" id="{35331233-9DCD-0B6E-D9A3-16C27E0EF0A3}"/>
              </a:ext>
            </a:extLst>
          </p:cNvPr>
          <p:cNvSpPr>
            <a:spLocks noGrp="1"/>
          </p:cNvSpPr>
          <p:nvPr>
            <p:ph type="sldNum" sz="quarter" idx="4"/>
          </p:nvPr>
        </p:nvSpPr>
        <p:spPr/>
        <p:txBody>
          <a:bodyPr/>
          <a:lstStyle/>
          <a:p>
            <a:fld id="{6C632F1B-FC76-4EE6-83A7-EA242D6E7603}" type="slidenum">
              <a:rPr lang="en-ID" smtClean="0"/>
              <a:t>14</a:t>
            </a:fld>
            <a:endParaRPr lang="en-ID" dirty="0"/>
          </a:p>
        </p:txBody>
      </p:sp>
      <p:pic>
        <p:nvPicPr>
          <p:cNvPr id="2" name="Picture 4">
            <a:extLst>
              <a:ext uri="{FF2B5EF4-FFF2-40B4-BE49-F238E27FC236}">
                <a16:creationId xmlns:a16="http://schemas.microsoft.com/office/drawing/2014/main" id="{0D896D24-16DC-2136-02FE-BFF2AB0A2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13B1C8-B2AD-69D9-60DE-699D8D9DA143}"/>
              </a:ext>
            </a:extLst>
          </p:cNvPr>
          <p:cNvSpPr/>
          <p:nvPr/>
        </p:nvSpPr>
        <p:spPr>
          <a:xfrm>
            <a:off x="1637876" y="1724251"/>
            <a:ext cx="5107194" cy="4154984"/>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1. </a:t>
            </a:r>
            <a:r>
              <a:rPr lang="en-US" sz="1200" b="1" dirty="0" err="1"/>
              <a:t>vehicle_complaints_analysis.csv</a:t>
            </a:r>
            <a:r>
              <a:rPr lang="en-US" sz="1200" b="1" dirty="0"/>
              <a:t> (EPA + NHTSA)</a:t>
            </a:r>
          </a:p>
          <a:p>
            <a:pPr marL="171450" indent="-171450">
              <a:buFont typeface="Arial" panose="020B0604020202020204" pitchFamily="34" charset="0"/>
              <a:buChar char="•"/>
            </a:pPr>
            <a:r>
              <a:rPr lang="en-US" sz="1200" dirty="0"/>
              <a:t>Normalize make / model (uppercase + trim)</a:t>
            </a:r>
          </a:p>
          <a:p>
            <a:pPr marL="171450" indent="-171450">
              <a:buFont typeface="Arial" panose="020B0604020202020204" pitchFamily="34" charset="0"/>
              <a:buChar char="•"/>
            </a:pPr>
            <a:r>
              <a:rPr lang="en-US" sz="1200" dirty="0"/>
              <a:t>Aggregate complaints per (year, make, model):</a:t>
            </a:r>
          </a:p>
          <a:p>
            <a:pPr marL="628650" lvl="1" indent="-171450">
              <a:buFont typeface="Arial" panose="020B0604020202020204" pitchFamily="34" charset="0"/>
              <a:buChar char="•"/>
            </a:pPr>
            <a:r>
              <a:rPr lang="en-US" sz="1200" dirty="0" err="1"/>
              <a:t>total_complaints</a:t>
            </a:r>
            <a:r>
              <a:rPr lang="en-US" sz="1200" dirty="0"/>
              <a:t>, </a:t>
            </a:r>
            <a:r>
              <a:rPr lang="en-US" sz="1200" dirty="0" err="1"/>
              <a:t>crash_incidents</a:t>
            </a:r>
            <a:r>
              <a:rPr lang="en-US" sz="1200" dirty="0"/>
              <a:t>, </a:t>
            </a:r>
            <a:r>
              <a:rPr lang="en-US" sz="1200" dirty="0" err="1"/>
              <a:t>fire_incidents</a:t>
            </a:r>
            <a:endParaRPr lang="en-US" sz="1200" dirty="0"/>
          </a:p>
          <a:p>
            <a:pPr marL="628650" lvl="1" indent="-171450">
              <a:buFont typeface="Arial" panose="020B0604020202020204" pitchFamily="34" charset="0"/>
              <a:buChar char="•"/>
            </a:pPr>
            <a:r>
              <a:rPr lang="en-US" sz="1200" dirty="0" err="1"/>
              <a:t>total_injured</a:t>
            </a:r>
            <a:r>
              <a:rPr lang="en-US" sz="1200" dirty="0"/>
              <a:t>, </a:t>
            </a:r>
            <a:r>
              <a:rPr lang="en-US" sz="1200" dirty="0" err="1"/>
              <a:t>total_deaths</a:t>
            </a:r>
            <a:r>
              <a:rPr lang="en-US" sz="1200" dirty="0"/>
              <a:t>, </a:t>
            </a:r>
            <a:r>
              <a:rPr lang="en-US" sz="1200" dirty="0" err="1"/>
              <a:t>avg_complaint_mileage</a:t>
            </a:r>
            <a:endParaRPr lang="en-US" sz="1200" dirty="0"/>
          </a:p>
          <a:p>
            <a:pPr marL="171450" indent="-171450">
              <a:buFont typeface="Arial" panose="020B0604020202020204" pitchFamily="34" charset="0"/>
              <a:buChar char="•"/>
            </a:pPr>
            <a:r>
              <a:rPr lang="en-US" sz="1200" dirty="0"/>
              <a:t>Left join onto EPA vehicles (incl. dual-fuel expansion)</a:t>
            </a:r>
          </a:p>
          <a:p>
            <a:pPr marL="171450" indent="-171450">
              <a:buFont typeface="Arial" panose="020B0604020202020204" pitchFamily="34" charset="0"/>
              <a:buChar char="•"/>
            </a:pPr>
            <a:r>
              <a:rPr lang="en-US" sz="1200" dirty="0"/>
              <a:t>Add </a:t>
            </a:r>
            <a:r>
              <a:rPr lang="en-US" sz="1200" dirty="0" err="1"/>
              <a:t>vehicle_variants</a:t>
            </a:r>
            <a:r>
              <a:rPr lang="en-US" sz="1200" dirty="0"/>
              <a:t> = count of EPA rows per (year, make, model)</a:t>
            </a:r>
          </a:p>
          <a:p>
            <a:endParaRPr lang="en-US" sz="1200" dirty="0"/>
          </a:p>
          <a:p>
            <a:r>
              <a:rPr lang="en-US" sz="1200" b="1" dirty="0"/>
              <a:t>2. </a:t>
            </a:r>
            <a:r>
              <a:rPr lang="en-US" sz="1200" b="1" dirty="0" err="1"/>
              <a:t>fuel_infrastructure_analysis.csv</a:t>
            </a:r>
            <a:r>
              <a:rPr lang="en-US" sz="1200" b="1" dirty="0"/>
              <a:t> (EPA + DOE)</a:t>
            </a:r>
          </a:p>
          <a:p>
            <a:pPr marL="171450" indent="-171450">
              <a:buFont typeface="Arial" panose="020B0604020202020204" pitchFamily="34" charset="0"/>
              <a:buChar char="•"/>
            </a:pPr>
            <a:r>
              <a:rPr lang="en-US" sz="1200" dirty="0"/>
              <a:t>Map EPA </a:t>
            </a:r>
            <a:r>
              <a:rPr lang="en-US" sz="1200" dirty="0" err="1"/>
              <a:t>fuel_used</a:t>
            </a:r>
            <a:r>
              <a:rPr lang="en-US" sz="1200" dirty="0"/>
              <a:t> → DOE </a:t>
            </a:r>
            <a:r>
              <a:rPr lang="en-US" sz="1200" dirty="0" err="1"/>
              <a:t>fuel_type_code</a:t>
            </a:r>
            <a:endParaRPr lang="en-US" sz="1200" dirty="0"/>
          </a:p>
          <a:p>
            <a:pPr marL="171450" indent="-171450">
              <a:buFont typeface="Arial" panose="020B0604020202020204" pitchFamily="34" charset="0"/>
              <a:buChar char="•"/>
            </a:pPr>
            <a:r>
              <a:rPr lang="en-US" sz="1200" dirty="0"/>
              <a:t>Group by (year, </a:t>
            </a:r>
            <a:r>
              <a:rPr lang="en-US" sz="1200" dirty="0" err="1"/>
              <a:t>fuel_type_code</a:t>
            </a:r>
            <a:r>
              <a:rPr lang="en-US" sz="1200" dirty="0"/>
              <a:t>):</a:t>
            </a:r>
          </a:p>
          <a:p>
            <a:pPr marL="628650" lvl="1" indent="-171450">
              <a:buFont typeface="Arial" panose="020B0604020202020204" pitchFamily="34" charset="0"/>
              <a:buChar char="•"/>
            </a:pPr>
            <a:r>
              <a:rPr lang="en-US" sz="1200" dirty="0" err="1"/>
              <a:t>vehicle_count</a:t>
            </a:r>
            <a:endParaRPr lang="en-US" sz="1200" dirty="0"/>
          </a:p>
          <a:p>
            <a:pPr marL="628650" lvl="1" indent="-171450">
              <a:buFont typeface="Arial" panose="020B0604020202020204" pitchFamily="34" charset="0"/>
              <a:buChar char="•"/>
            </a:pPr>
            <a:r>
              <a:rPr lang="en-US" sz="1200" dirty="0"/>
              <a:t>average MPG (</a:t>
            </a:r>
            <a:r>
              <a:rPr lang="en-US" sz="1200" dirty="0" err="1"/>
              <a:t>avg_combined_mpg</a:t>
            </a:r>
            <a:r>
              <a:rPr lang="en-US" sz="1200" dirty="0"/>
              <a:t>, </a:t>
            </a:r>
            <a:r>
              <a:rPr lang="en-US" sz="1200" dirty="0" err="1"/>
              <a:t>avg_city_mpg</a:t>
            </a:r>
            <a:r>
              <a:rPr lang="en-US" sz="1200" dirty="0"/>
              <a:t>, </a:t>
            </a:r>
            <a:r>
              <a:rPr lang="en-US" sz="1200" dirty="0" err="1"/>
              <a:t>avg_highway_mpg</a:t>
            </a:r>
            <a:r>
              <a:rPr lang="en-US" sz="1200" dirty="0"/>
              <a:t>)</a:t>
            </a:r>
          </a:p>
          <a:p>
            <a:pPr marL="171450" indent="-171450">
              <a:buFont typeface="Arial" panose="020B0604020202020204" pitchFamily="34" charset="0"/>
              <a:buChar char="•"/>
            </a:pPr>
            <a:r>
              <a:rPr lang="en-US" sz="1200" dirty="0"/>
              <a:t>Aggregate DOE stations per </a:t>
            </a:r>
            <a:r>
              <a:rPr lang="en-US" sz="1200" dirty="0" err="1"/>
              <a:t>fuel_type_code</a:t>
            </a:r>
            <a:r>
              <a:rPr lang="en-US" sz="1200" dirty="0"/>
              <a:t> (nationwide)</a:t>
            </a:r>
          </a:p>
          <a:p>
            <a:pPr marL="171450" indent="-171450">
              <a:buFont typeface="Arial" panose="020B0604020202020204" pitchFamily="34" charset="0"/>
              <a:buChar char="•"/>
            </a:pPr>
            <a:r>
              <a:rPr lang="en-US" sz="1200" dirty="0"/>
              <a:t>Compute </a:t>
            </a:r>
            <a:r>
              <a:rPr lang="en-US" sz="1200" dirty="0" err="1"/>
              <a:t>vehicles_per_station</a:t>
            </a:r>
            <a:r>
              <a:rPr lang="en-US" sz="1200" dirty="0"/>
              <a:t> per fuel type and year</a:t>
            </a:r>
            <a:br>
              <a:rPr lang="en-US" sz="1200" dirty="0"/>
            </a:br>
            <a:endParaRPr lang="en-US" sz="1200" dirty="0"/>
          </a:p>
          <a:p>
            <a:r>
              <a:rPr lang="en-US" sz="1200" b="1" dirty="0"/>
              <a:t>3. </a:t>
            </a:r>
            <a:r>
              <a:rPr lang="en-US" sz="1200" b="1" dirty="0" err="1"/>
              <a:t>comprehensive_vehicle_analysis.csv</a:t>
            </a:r>
            <a:r>
              <a:rPr lang="en-US" sz="1200" b="1" dirty="0"/>
              <a:t> (EPA + NHTSA + DOE)</a:t>
            </a:r>
          </a:p>
          <a:p>
            <a:pPr marL="171450" indent="-171450">
              <a:buFont typeface="Arial" panose="020B0604020202020204" pitchFamily="34" charset="0"/>
              <a:buChar char="•"/>
            </a:pPr>
            <a:r>
              <a:rPr lang="en-US" sz="1200" dirty="0"/>
              <a:t>Start from </a:t>
            </a:r>
            <a:r>
              <a:rPr lang="en-US" sz="1200" dirty="0" err="1"/>
              <a:t>vehicle_complaints_analysis</a:t>
            </a:r>
            <a:endParaRPr lang="en-US" sz="1200" dirty="0"/>
          </a:p>
          <a:p>
            <a:pPr marL="171450" indent="-171450">
              <a:buFont typeface="Arial" panose="020B0604020202020204" pitchFamily="34" charset="0"/>
              <a:buChar char="•"/>
            </a:pPr>
            <a:r>
              <a:rPr lang="en-US" sz="1200" dirty="0"/>
              <a:t>Map </a:t>
            </a:r>
            <a:r>
              <a:rPr lang="en-US" sz="1200" dirty="0" err="1"/>
              <a:t>fuel_used</a:t>
            </a:r>
            <a:r>
              <a:rPr lang="en-US" sz="1200" dirty="0"/>
              <a:t> → </a:t>
            </a:r>
            <a:r>
              <a:rPr lang="en-US" sz="1200" dirty="0" err="1"/>
              <a:t>fuel_type_code</a:t>
            </a:r>
            <a:endParaRPr lang="en-US" sz="1200" dirty="0"/>
          </a:p>
          <a:p>
            <a:pPr marL="171450" indent="-171450">
              <a:buFont typeface="Arial" panose="020B0604020202020204" pitchFamily="34" charset="0"/>
              <a:buChar char="•"/>
            </a:pPr>
            <a:r>
              <a:rPr lang="en-US" sz="1200" dirty="0"/>
              <a:t>Join DOE station counts (</a:t>
            </a:r>
            <a:r>
              <a:rPr lang="en-US" sz="1200" dirty="0" err="1"/>
              <a:t>stations_nationwide</a:t>
            </a:r>
            <a:r>
              <a:rPr lang="en-US" sz="1200" dirty="0"/>
              <a:t>) by </a:t>
            </a:r>
            <a:r>
              <a:rPr lang="en-US" sz="1200" dirty="0" err="1"/>
              <a:t>fuel_type_code</a:t>
            </a:r>
            <a:endParaRPr lang="en-US" sz="1200" dirty="0"/>
          </a:p>
          <a:p>
            <a:pPr marL="171450" indent="-171450">
              <a:buFont typeface="Arial" panose="020B0604020202020204" pitchFamily="34" charset="0"/>
              <a:buChar char="•"/>
            </a:pPr>
            <a:r>
              <a:rPr lang="en-US" sz="1200" dirty="0"/>
              <a:t>One row per vehicle × fuel combination, with:</a:t>
            </a:r>
          </a:p>
          <a:p>
            <a:pPr marL="628650" lvl="1" indent="-171450">
              <a:buFont typeface="Arial" panose="020B0604020202020204" pitchFamily="34" charset="0"/>
              <a:buChar char="•"/>
            </a:pPr>
            <a:r>
              <a:rPr lang="en-US" sz="1200" dirty="0"/>
              <a:t>fuel economy, complaints, and infrastructure together</a:t>
            </a:r>
          </a:p>
        </p:txBody>
      </p:sp>
      <p:sp>
        <p:nvSpPr>
          <p:cNvPr id="23" name="Title 27">
            <a:extLst>
              <a:ext uri="{FF2B5EF4-FFF2-40B4-BE49-F238E27FC236}">
                <a16:creationId xmlns:a16="http://schemas.microsoft.com/office/drawing/2014/main" id="{B52B2EA2-1D74-EC0C-E0D8-EB0392804388}"/>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Coding Process</a:t>
            </a:r>
            <a:endParaRPr lang="en-ID" sz="2000" b="1" dirty="0"/>
          </a:p>
        </p:txBody>
      </p:sp>
      <p:pic>
        <p:nvPicPr>
          <p:cNvPr id="4" name="Picture 3">
            <a:extLst>
              <a:ext uri="{FF2B5EF4-FFF2-40B4-BE49-F238E27FC236}">
                <a16:creationId xmlns:a16="http://schemas.microsoft.com/office/drawing/2014/main" id="{53B2CA89-3180-73F0-28C3-F890DBEFB29C}"/>
              </a:ext>
            </a:extLst>
          </p:cNvPr>
          <p:cNvPicPr>
            <a:picLocks noChangeAspect="1"/>
          </p:cNvPicPr>
          <p:nvPr/>
        </p:nvPicPr>
        <p:blipFill>
          <a:blip r:embed="rId5"/>
          <a:stretch>
            <a:fillRect/>
          </a:stretch>
        </p:blipFill>
        <p:spPr>
          <a:xfrm>
            <a:off x="7588997" y="1691469"/>
            <a:ext cx="2333217" cy="2013111"/>
          </a:xfrm>
          <a:prstGeom prst="rect">
            <a:avLst/>
          </a:prstGeom>
        </p:spPr>
      </p:pic>
      <p:pic>
        <p:nvPicPr>
          <p:cNvPr id="7" name="Picture 6">
            <a:extLst>
              <a:ext uri="{FF2B5EF4-FFF2-40B4-BE49-F238E27FC236}">
                <a16:creationId xmlns:a16="http://schemas.microsoft.com/office/drawing/2014/main" id="{9C594DBD-7548-7333-7FE5-6112F9230B77}"/>
              </a:ext>
            </a:extLst>
          </p:cNvPr>
          <p:cNvPicPr>
            <a:picLocks noChangeAspect="1"/>
          </p:cNvPicPr>
          <p:nvPr/>
        </p:nvPicPr>
        <p:blipFill>
          <a:blip r:embed="rId6"/>
          <a:stretch>
            <a:fillRect/>
          </a:stretch>
        </p:blipFill>
        <p:spPr>
          <a:xfrm>
            <a:off x="7588997" y="3911660"/>
            <a:ext cx="2333217" cy="1889258"/>
          </a:xfrm>
          <a:prstGeom prst="rect">
            <a:avLst/>
          </a:prstGeom>
        </p:spPr>
      </p:pic>
    </p:spTree>
    <p:extLst>
      <p:ext uri="{BB962C8B-B14F-4D97-AF65-F5344CB8AC3E}">
        <p14:creationId xmlns:p14="http://schemas.microsoft.com/office/powerpoint/2010/main" val="1484153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48F6-764F-F549-95DD-C8B6909EA15E}"/>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A5B5F66-F68C-FABC-2D19-53C8320103C9}"/>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8DFA7384-4793-5DF6-0D70-B6B171EAC169}"/>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C5DEA7EC-5749-E37F-1757-E3C9CE508F12}"/>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88844DE1-A7CC-D58C-5581-4868AE6E4E58}"/>
              </a:ext>
            </a:extLst>
          </p:cNvPr>
          <p:cNvSpPr>
            <a:spLocks noGrp="1"/>
          </p:cNvSpPr>
          <p:nvPr>
            <p:ph type="title"/>
          </p:nvPr>
        </p:nvSpPr>
        <p:spPr>
          <a:xfrm>
            <a:off x="0" y="291972"/>
            <a:ext cx="12192000" cy="1325563"/>
          </a:xfrm>
        </p:spPr>
        <p:txBody>
          <a:bodyPr/>
          <a:lstStyle/>
          <a:p>
            <a:r>
              <a:rPr lang="en-ID" sz="3500" b="1" dirty="0"/>
              <a:t>Data Loading – Databricks (Simulated)</a:t>
            </a:r>
            <a:endParaRPr lang="en-ID" sz="4500" dirty="0"/>
          </a:p>
        </p:txBody>
      </p:sp>
      <p:sp>
        <p:nvSpPr>
          <p:cNvPr id="3" name="Marcador de Posição do Número do Diapositivo 2">
            <a:extLst>
              <a:ext uri="{FF2B5EF4-FFF2-40B4-BE49-F238E27FC236}">
                <a16:creationId xmlns:a16="http://schemas.microsoft.com/office/drawing/2014/main" id="{8407693D-708B-9367-0880-A936438B0652}"/>
              </a:ext>
            </a:extLst>
          </p:cNvPr>
          <p:cNvSpPr>
            <a:spLocks noGrp="1"/>
          </p:cNvSpPr>
          <p:nvPr>
            <p:ph type="sldNum" sz="quarter" idx="4"/>
          </p:nvPr>
        </p:nvSpPr>
        <p:spPr/>
        <p:txBody>
          <a:bodyPr/>
          <a:lstStyle/>
          <a:p>
            <a:fld id="{6C632F1B-FC76-4EE6-83A7-EA242D6E7603}" type="slidenum">
              <a:rPr lang="en-ID" smtClean="0"/>
              <a:t>15</a:t>
            </a:fld>
            <a:endParaRPr lang="en-ID" dirty="0"/>
          </a:p>
        </p:txBody>
      </p:sp>
      <p:pic>
        <p:nvPicPr>
          <p:cNvPr id="2" name="Picture 4">
            <a:extLst>
              <a:ext uri="{FF2B5EF4-FFF2-40B4-BE49-F238E27FC236}">
                <a16:creationId xmlns:a16="http://schemas.microsoft.com/office/drawing/2014/main" id="{C188A14D-EF5D-4F13-F62B-22E2F0F9D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A0988D3-D0FA-485F-9FE3-1DAFB959CC53}"/>
              </a:ext>
            </a:extLst>
          </p:cNvPr>
          <p:cNvSpPr/>
          <p:nvPr/>
        </p:nvSpPr>
        <p:spPr>
          <a:xfrm>
            <a:off x="1588583" y="2189525"/>
            <a:ext cx="5524736" cy="3293209"/>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Goal</a:t>
            </a:r>
          </a:p>
          <a:p>
            <a:pPr marL="742950" lvl="1" indent="-285750">
              <a:buFont typeface="Arial" panose="020B0604020202020204" pitchFamily="34" charset="0"/>
              <a:buChar char="•"/>
            </a:pPr>
            <a:r>
              <a:rPr lang="en-US" sz="1600" dirty="0"/>
              <a:t>Load the 3 integrated CSVs into Delta tables for analytics</a:t>
            </a:r>
          </a:p>
          <a:p>
            <a:pPr marL="285750" indent="-285750">
              <a:buFont typeface="Arial" panose="020B0604020202020204" pitchFamily="34" charset="0"/>
              <a:buChar char="•"/>
            </a:pPr>
            <a:r>
              <a:rPr lang="en-US" sz="1600" b="1" dirty="0"/>
              <a:t>Target</a:t>
            </a:r>
          </a:p>
          <a:p>
            <a:pPr marL="742950" lvl="1" indent="-285750">
              <a:buFont typeface="Arial" panose="020B0604020202020204" pitchFamily="34" charset="0"/>
              <a:buChar char="•"/>
            </a:pPr>
            <a:r>
              <a:rPr lang="en-US" sz="1600" dirty="0"/>
              <a:t>Catalog: </a:t>
            </a:r>
            <a:r>
              <a:rPr lang="en-US" sz="1600" dirty="0" err="1"/>
              <a:t>automative_data</a:t>
            </a:r>
            <a:endParaRPr lang="en-US" sz="1600" dirty="0"/>
          </a:p>
          <a:p>
            <a:pPr marL="742950" lvl="1" indent="-285750">
              <a:buFont typeface="Arial" panose="020B0604020202020204" pitchFamily="34" charset="0"/>
              <a:buChar char="•"/>
            </a:pPr>
            <a:r>
              <a:rPr lang="en-US" sz="1600" dirty="0"/>
              <a:t>Schema: analytics</a:t>
            </a:r>
          </a:p>
          <a:p>
            <a:pPr marL="742950" lvl="1" indent="-285750">
              <a:buFont typeface="Arial" panose="020B0604020202020204" pitchFamily="34" charset="0"/>
              <a:buChar char="•"/>
            </a:pPr>
            <a:r>
              <a:rPr lang="en-US" sz="1600" dirty="0"/>
              <a:t>Tables:</a:t>
            </a:r>
          </a:p>
          <a:p>
            <a:pPr marL="1200150" lvl="2" indent="-285750">
              <a:buFont typeface="Arial" panose="020B0604020202020204" pitchFamily="34" charset="0"/>
              <a:buChar char="•"/>
            </a:pPr>
            <a:r>
              <a:rPr lang="en-US" sz="1600" dirty="0" err="1"/>
              <a:t>vehicle_complaints_analysis</a:t>
            </a:r>
            <a:endParaRPr lang="en-US" sz="1600" dirty="0"/>
          </a:p>
          <a:p>
            <a:pPr marL="1200150" lvl="2" indent="-285750">
              <a:buFont typeface="Arial" panose="020B0604020202020204" pitchFamily="34" charset="0"/>
              <a:buChar char="•"/>
            </a:pPr>
            <a:r>
              <a:rPr lang="en-US" sz="1600" dirty="0" err="1"/>
              <a:t>fuel_infrastructure_analysis</a:t>
            </a:r>
            <a:endParaRPr lang="en-US" sz="1600" dirty="0"/>
          </a:p>
          <a:p>
            <a:pPr marL="1200150" lvl="2" indent="-285750">
              <a:buFont typeface="Arial" panose="020B0604020202020204" pitchFamily="34" charset="0"/>
              <a:buChar char="•"/>
            </a:pPr>
            <a:r>
              <a:rPr lang="en-US" sz="1600" dirty="0" err="1"/>
              <a:t>comprehensive_vehicle_analysis</a:t>
            </a:r>
            <a:endParaRPr lang="en-US" sz="1600" dirty="0"/>
          </a:p>
          <a:p>
            <a:pPr marL="285750" indent="-285750">
              <a:buFont typeface="Arial" panose="020B0604020202020204" pitchFamily="34" charset="0"/>
              <a:buChar char="•"/>
            </a:pPr>
            <a:r>
              <a:rPr lang="en-US" sz="1600" b="1" dirty="0"/>
              <a:t>Strategy – Full Refresh</a:t>
            </a:r>
          </a:p>
          <a:p>
            <a:pPr marL="742950" lvl="1" indent="-285750">
              <a:buFont typeface="Arial" panose="020B0604020202020204" pitchFamily="34" charset="0"/>
              <a:buChar char="•"/>
            </a:pPr>
            <a:r>
              <a:rPr lang="en-US" sz="1600" dirty="0"/>
              <a:t>CREATE OR REPLACE TABLE per dataset</a:t>
            </a:r>
          </a:p>
          <a:p>
            <a:pPr marL="742950" lvl="1" indent="-285750">
              <a:buFont typeface="Arial" panose="020B0604020202020204" pitchFamily="34" charset="0"/>
              <a:buChar char="•"/>
            </a:pPr>
            <a:r>
              <a:rPr lang="en-US" sz="1600" dirty="0"/>
              <a:t>COPY INTO from /</a:t>
            </a:r>
            <a:r>
              <a:rPr lang="en-US" sz="1600" i="1" dirty="0" err="1"/>
              <a:t>dbfs</a:t>
            </a:r>
            <a:r>
              <a:rPr lang="en-US" sz="1600" i="1" dirty="0"/>
              <a:t>/</a:t>
            </a:r>
            <a:r>
              <a:rPr lang="en-US" sz="1600" i="1" dirty="0" err="1"/>
              <a:t>mnt</a:t>
            </a:r>
            <a:r>
              <a:rPr lang="en-US" sz="1600" i="1" dirty="0"/>
              <a:t>/staging/*.csv</a:t>
            </a:r>
          </a:p>
          <a:p>
            <a:pPr marL="742950" lvl="1" indent="-285750">
              <a:buFont typeface="Arial" panose="020B0604020202020204" pitchFamily="34" charset="0"/>
              <a:buChar char="•"/>
            </a:pPr>
            <a:r>
              <a:rPr lang="en-US" sz="1600" dirty="0"/>
              <a:t>Then OPTIMIZE + ANALYZE TABLE (compaction + stats)</a:t>
            </a:r>
          </a:p>
        </p:txBody>
      </p:sp>
      <p:sp>
        <p:nvSpPr>
          <p:cNvPr id="23" name="Title 27">
            <a:extLst>
              <a:ext uri="{FF2B5EF4-FFF2-40B4-BE49-F238E27FC236}">
                <a16:creationId xmlns:a16="http://schemas.microsoft.com/office/drawing/2014/main" id="{39FEE444-AAC6-7E61-D075-6215BD98E5A2}"/>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Simulation process</a:t>
            </a:r>
            <a:endParaRPr lang="en-ID" sz="2000" b="1" dirty="0"/>
          </a:p>
        </p:txBody>
      </p:sp>
      <p:pic>
        <p:nvPicPr>
          <p:cNvPr id="25602" name="Picture 2" descr="Loading vector illustration file download 50 percent internet cloud storage  graph with load text download arrow loading concept vector black line icon  on a white background | Premium Vector">
            <a:extLst>
              <a:ext uri="{FF2B5EF4-FFF2-40B4-BE49-F238E27FC236}">
                <a16:creationId xmlns:a16="http://schemas.microsoft.com/office/drawing/2014/main" id="{F0D6DD84-0223-3973-A815-6B71E3DF3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000" y="2051483"/>
            <a:ext cx="3598223" cy="359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59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D580-D629-41A3-E984-102F74107E5D}"/>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FAA45421-0868-AC3C-17FA-53238981BCF4}"/>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12059E52-BAC0-09FA-BEC3-F932C8BA28E1}"/>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4CEEB3F4-26FA-3ACB-3E52-BEECB5F5966F}"/>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07D6F85A-5095-9A97-0DEA-29497034FFBA}"/>
              </a:ext>
            </a:extLst>
          </p:cNvPr>
          <p:cNvSpPr>
            <a:spLocks noGrp="1"/>
          </p:cNvSpPr>
          <p:nvPr>
            <p:ph type="title"/>
          </p:nvPr>
        </p:nvSpPr>
        <p:spPr>
          <a:xfrm>
            <a:off x="0" y="291972"/>
            <a:ext cx="12192000" cy="1325563"/>
          </a:xfrm>
        </p:spPr>
        <p:txBody>
          <a:bodyPr/>
          <a:lstStyle/>
          <a:p>
            <a:r>
              <a:rPr lang="en-ID" sz="3500" b="1" dirty="0"/>
              <a:t>Data Loading – Databricks (Simulated)</a:t>
            </a:r>
            <a:endParaRPr lang="en-ID" sz="4500" dirty="0"/>
          </a:p>
        </p:txBody>
      </p:sp>
      <p:sp>
        <p:nvSpPr>
          <p:cNvPr id="3" name="Marcador de Posição do Número do Diapositivo 2">
            <a:extLst>
              <a:ext uri="{FF2B5EF4-FFF2-40B4-BE49-F238E27FC236}">
                <a16:creationId xmlns:a16="http://schemas.microsoft.com/office/drawing/2014/main" id="{419CDB0C-994F-4006-1CEF-D3A65886BC6C}"/>
              </a:ext>
            </a:extLst>
          </p:cNvPr>
          <p:cNvSpPr>
            <a:spLocks noGrp="1"/>
          </p:cNvSpPr>
          <p:nvPr>
            <p:ph type="sldNum" sz="quarter" idx="4"/>
          </p:nvPr>
        </p:nvSpPr>
        <p:spPr/>
        <p:txBody>
          <a:bodyPr/>
          <a:lstStyle/>
          <a:p>
            <a:fld id="{6C632F1B-FC76-4EE6-83A7-EA242D6E7603}" type="slidenum">
              <a:rPr lang="en-ID" smtClean="0"/>
              <a:t>16</a:t>
            </a:fld>
            <a:endParaRPr lang="en-ID" dirty="0"/>
          </a:p>
        </p:txBody>
      </p:sp>
      <p:pic>
        <p:nvPicPr>
          <p:cNvPr id="2" name="Picture 4">
            <a:extLst>
              <a:ext uri="{FF2B5EF4-FFF2-40B4-BE49-F238E27FC236}">
                <a16:creationId xmlns:a16="http://schemas.microsoft.com/office/drawing/2014/main" id="{46CD63A2-48AD-6293-FD40-3D0901CBD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857212-676A-92DF-C4CE-45A60D39D8C8}"/>
              </a:ext>
            </a:extLst>
          </p:cNvPr>
          <p:cNvSpPr/>
          <p:nvPr/>
        </p:nvSpPr>
        <p:spPr>
          <a:xfrm>
            <a:off x="1378124" y="2784231"/>
            <a:ext cx="5087475" cy="1815882"/>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What the script actually does</a:t>
            </a:r>
          </a:p>
          <a:p>
            <a:pPr marL="742950" lvl="1" indent="-285750">
              <a:buFont typeface="Arial" panose="020B0604020202020204" pitchFamily="34" charset="0"/>
              <a:buChar char="•"/>
            </a:pPr>
            <a:r>
              <a:rPr lang="en-US" sz="1600" dirty="0"/>
              <a:t>Inspects CSV schema with pandas</a:t>
            </a:r>
          </a:p>
          <a:p>
            <a:pPr marL="742950" lvl="1" indent="-285750">
              <a:buFont typeface="Arial" panose="020B0604020202020204" pitchFamily="34" charset="0"/>
              <a:buChar char="•"/>
            </a:pPr>
            <a:r>
              <a:rPr lang="en-US" sz="1600" dirty="0"/>
              <a:t>Generates CREATE TABLE DDL dynamically from </a:t>
            </a:r>
            <a:r>
              <a:rPr lang="en-US" sz="1600" i="1" dirty="0" err="1"/>
              <a:t>dtypes</a:t>
            </a:r>
            <a:endParaRPr lang="en-US" sz="1600" i="1" dirty="0"/>
          </a:p>
          <a:p>
            <a:pPr marL="742950" lvl="1" indent="-285750">
              <a:buFont typeface="Arial" panose="020B0604020202020204" pitchFamily="34" charset="0"/>
              <a:buChar char="•"/>
            </a:pPr>
            <a:r>
              <a:rPr lang="en-US" sz="1600" dirty="0"/>
              <a:t>Prints the SQL and “loads” each dataset (simulated)</a:t>
            </a:r>
          </a:p>
          <a:p>
            <a:pPr marL="742950" lvl="1" indent="-285750">
              <a:buFont typeface="Arial" panose="020B0604020202020204" pitchFamily="34" charset="0"/>
              <a:buChar char="•"/>
            </a:pPr>
            <a:r>
              <a:rPr lang="en-US" sz="1600" dirty="0"/>
              <a:t>Simulates optimization and shows record counts per table</a:t>
            </a:r>
          </a:p>
        </p:txBody>
      </p:sp>
      <p:sp>
        <p:nvSpPr>
          <p:cNvPr id="23" name="Title 27">
            <a:extLst>
              <a:ext uri="{FF2B5EF4-FFF2-40B4-BE49-F238E27FC236}">
                <a16:creationId xmlns:a16="http://schemas.microsoft.com/office/drawing/2014/main" id="{2556EB5F-2124-4A8F-B9D4-16B9E4F41B98}"/>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Simulation process</a:t>
            </a:r>
            <a:endParaRPr lang="en-ID" sz="2000" b="1" dirty="0"/>
          </a:p>
        </p:txBody>
      </p:sp>
      <p:pic>
        <p:nvPicPr>
          <p:cNvPr id="4" name="Picture 3">
            <a:extLst>
              <a:ext uri="{FF2B5EF4-FFF2-40B4-BE49-F238E27FC236}">
                <a16:creationId xmlns:a16="http://schemas.microsoft.com/office/drawing/2014/main" id="{55804BF4-DBBA-9FE8-CDD7-CD39A9706EA9}"/>
              </a:ext>
            </a:extLst>
          </p:cNvPr>
          <p:cNvPicPr>
            <a:picLocks noChangeAspect="1"/>
          </p:cNvPicPr>
          <p:nvPr/>
        </p:nvPicPr>
        <p:blipFill>
          <a:blip r:embed="rId5"/>
          <a:stretch>
            <a:fillRect/>
          </a:stretch>
        </p:blipFill>
        <p:spPr>
          <a:xfrm>
            <a:off x="7357526" y="2064411"/>
            <a:ext cx="2859900" cy="3256375"/>
          </a:xfrm>
          <a:prstGeom prst="rect">
            <a:avLst/>
          </a:prstGeom>
        </p:spPr>
      </p:pic>
    </p:spTree>
    <p:extLst>
      <p:ext uri="{BB962C8B-B14F-4D97-AF65-F5344CB8AC3E}">
        <p14:creationId xmlns:p14="http://schemas.microsoft.com/office/powerpoint/2010/main" val="567031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6778-E539-0C65-A25D-3D4F0A965235}"/>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D96E0AC5-A718-B1F4-5F37-A4D95594D04C}"/>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360254D1-8C55-0E0D-BA8E-B47DD7510233}"/>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C5F6A1D8-9886-F18F-DAAE-A5625AE75E73}"/>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F3A31FC1-990F-E52C-B944-3EAF959ECC1A}"/>
              </a:ext>
            </a:extLst>
          </p:cNvPr>
          <p:cNvSpPr>
            <a:spLocks noGrp="1"/>
          </p:cNvSpPr>
          <p:nvPr>
            <p:ph type="title"/>
          </p:nvPr>
        </p:nvSpPr>
        <p:spPr>
          <a:xfrm>
            <a:off x="0" y="291972"/>
            <a:ext cx="12192000" cy="1325563"/>
          </a:xfrm>
        </p:spPr>
        <p:txBody>
          <a:bodyPr/>
          <a:lstStyle/>
          <a:p>
            <a:r>
              <a:rPr lang="en-ID" sz="3500" b="1" dirty="0"/>
              <a:t>Data Loading – Databricks (Simulated)</a:t>
            </a:r>
            <a:endParaRPr lang="en-ID" sz="4500" dirty="0"/>
          </a:p>
        </p:txBody>
      </p:sp>
      <p:sp>
        <p:nvSpPr>
          <p:cNvPr id="3" name="Marcador de Posição do Número do Diapositivo 2">
            <a:extLst>
              <a:ext uri="{FF2B5EF4-FFF2-40B4-BE49-F238E27FC236}">
                <a16:creationId xmlns:a16="http://schemas.microsoft.com/office/drawing/2014/main" id="{74E09ED6-8AE1-2282-22C8-2FEA89B3AAA8}"/>
              </a:ext>
            </a:extLst>
          </p:cNvPr>
          <p:cNvSpPr>
            <a:spLocks noGrp="1"/>
          </p:cNvSpPr>
          <p:nvPr>
            <p:ph type="sldNum" sz="quarter" idx="4"/>
          </p:nvPr>
        </p:nvSpPr>
        <p:spPr/>
        <p:txBody>
          <a:bodyPr/>
          <a:lstStyle/>
          <a:p>
            <a:fld id="{6C632F1B-FC76-4EE6-83A7-EA242D6E7603}" type="slidenum">
              <a:rPr lang="en-ID" smtClean="0"/>
              <a:t>17</a:t>
            </a:fld>
            <a:endParaRPr lang="en-ID" dirty="0"/>
          </a:p>
        </p:txBody>
      </p:sp>
      <p:pic>
        <p:nvPicPr>
          <p:cNvPr id="2" name="Picture 4">
            <a:extLst>
              <a:ext uri="{FF2B5EF4-FFF2-40B4-BE49-F238E27FC236}">
                <a16:creationId xmlns:a16="http://schemas.microsoft.com/office/drawing/2014/main" id="{1A14BCAE-A7DB-50EE-2D03-0BDF6067C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7">
            <a:extLst>
              <a:ext uri="{FF2B5EF4-FFF2-40B4-BE49-F238E27FC236}">
                <a16:creationId xmlns:a16="http://schemas.microsoft.com/office/drawing/2014/main" id="{E2E17923-4756-4B6C-295F-8B846B0FF98F}"/>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Simulation process</a:t>
            </a:r>
            <a:endParaRPr lang="en-ID" sz="2000" b="1" dirty="0"/>
          </a:p>
        </p:txBody>
      </p:sp>
      <p:pic>
        <p:nvPicPr>
          <p:cNvPr id="4" name="Picture 3">
            <a:extLst>
              <a:ext uri="{FF2B5EF4-FFF2-40B4-BE49-F238E27FC236}">
                <a16:creationId xmlns:a16="http://schemas.microsoft.com/office/drawing/2014/main" id="{B0D8C466-4A32-A71B-82ED-23F0AE1E79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74535" y="2028695"/>
            <a:ext cx="2202507" cy="3256375"/>
          </a:xfrm>
          <a:prstGeom prst="rect">
            <a:avLst/>
          </a:prstGeom>
        </p:spPr>
      </p:pic>
      <p:pic>
        <p:nvPicPr>
          <p:cNvPr id="7" name="Picture 6">
            <a:extLst>
              <a:ext uri="{FF2B5EF4-FFF2-40B4-BE49-F238E27FC236}">
                <a16:creationId xmlns:a16="http://schemas.microsoft.com/office/drawing/2014/main" id="{2E13A154-427F-D99B-D1D6-7DECA995A217}"/>
              </a:ext>
            </a:extLst>
          </p:cNvPr>
          <p:cNvPicPr>
            <a:picLocks noChangeAspect="1"/>
          </p:cNvPicPr>
          <p:nvPr/>
        </p:nvPicPr>
        <p:blipFill>
          <a:blip r:embed="rId6"/>
          <a:stretch>
            <a:fillRect/>
          </a:stretch>
        </p:blipFill>
        <p:spPr>
          <a:xfrm>
            <a:off x="4431033" y="3339108"/>
            <a:ext cx="3653240" cy="544872"/>
          </a:xfrm>
          <a:prstGeom prst="rect">
            <a:avLst/>
          </a:prstGeom>
        </p:spPr>
      </p:pic>
      <p:pic>
        <p:nvPicPr>
          <p:cNvPr id="8" name="Picture 7">
            <a:extLst>
              <a:ext uri="{FF2B5EF4-FFF2-40B4-BE49-F238E27FC236}">
                <a16:creationId xmlns:a16="http://schemas.microsoft.com/office/drawing/2014/main" id="{63066E12-5C24-B095-ED2B-CDD6D3A1FCBD}"/>
              </a:ext>
            </a:extLst>
          </p:cNvPr>
          <p:cNvPicPr>
            <a:picLocks noChangeAspect="1"/>
          </p:cNvPicPr>
          <p:nvPr/>
        </p:nvPicPr>
        <p:blipFill>
          <a:blip r:embed="rId7"/>
          <a:stretch>
            <a:fillRect/>
          </a:stretch>
        </p:blipFill>
        <p:spPr>
          <a:xfrm>
            <a:off x="8338264" y="2039336"/>
            <a:ext cx="2488949" cy="3256375"/>
          </a:xfrm>
          <a:prstGeom prst="rect">
            <a:avLst/>
          </a:prstGeom>
        </p:spPr>
      </p:pic>
    </p:spTree>
    <p:extLst>
      <p:ext uri="{BB962C8B-B14F-4D97-AF65-F5344CB8AC3E}">
        <p14:creationId xmlns:p14="http://schemas.microsoft.com/office/powerpoint/2010/main" val="1236048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EA4B6-06DD-75C3-D2CD-5507380CD56D}"/>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2F9B5B24-9F92-2BE7-0472-808C061B6ECB}"/>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E716B873-DC50-0E5C-4D58-40DCF4BF7E62}"/>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683D478D-9EF0-B4BD-9AC2-D2A589C33EF8}"/>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23ADF435-F510-7EE3-204F-FDD9BA0E5C4B}"/>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A25E0B4D-3362-6DE1-84FB-BDBA879F308E}"/>
              </a:ext>
            </a:extLst>
          </p:cNvPr>
          <p:cNvSpPr>
            <a:spLocks noGrp="1"/>
          </p:cNvSpPr>
          <p:nvPr>
            <p:ph type="sldNum" sz="quarter" idx="4"/>
          </p:nvPr>
        </p:nvSpPr>
        <p:spPr/>
        <p:txBody>
          <a:bodyPr/>
          <a:lstStyle/>
          <a:p>
            <a:fld id="{6C632F1B-FC76-4EE6-83A7-EA242D6E7603}" type="slidenum">
              <a:rPr lang="en-ID" smtClean="0"/>
              <a:t>18</a:t>
            </a:fld>
            <a:endParaRPr lang="en-ID" dirty="0"/>
          </a:p>
        </p:txBody>
      </p:sp>
      <p:pic>
        <p:nvPicPr>
          <p:cNvPr id="2" name="Picture 4">
            <a:extLst>
              <a:ext uri="{FF2B5EF4-FFF2-40B4-BE49-F238E27FC236}">
                <a16:creationId xmlns:a16="http://schemas.microsoft.com/office/drawing/2014/main" id="{2B0A6305-0BC5-A9AA-D64B-E84F21D4B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E10144-E587-1A51-A33B-6F093A7EF7F5}"/>
              </a:ext>
            </a:extLst>
          </p:cNvPr>
          <p:cNvSpPr/>
          <p:nvPr/>
        </p:nvSpPr>
        <p:spPr>
          <a:xfrm>
            <a:off x="2726182" y="2159114"/>
            <a:ext cx="6787636" cy="2800767"/>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Purpose: Combine efficiency + reliability into one dataset</a:t>
            </a:r>
          </a:p>
          <a:p>
            <a:pPr marL="285750" indent="-285750">
              <a:buFont typeface="Arial" panose="020B0604020202020204" pitchFamily="34" charset="0"/>
              <a:buChar char="•"/>
            </a:pPr>
            <a:r>
              <a:rPr lang="en-US" sz="1600" dirty="0"/>
              <a:t>Answers:</a:t>
            </a:r>
          </a:p>
          <a:p>
            <a:pPr marL="742950" lvl="1" indent="-285750">
              <a:buFont typeface="Arial" panose="020B0604020202020204" pitchFamily="34" charset="0"/>
              <a:buChar char="•"/>
            </a:pPr>
            <a:r>
              <a:rPr lang="en-US" sz="1600" dirty="0"/>
              <a:t>Are efficient vehicles more reliable?</a:t>
            </a:r>
          </a:p>
          <a:p>
            <a:pPr marL="742950" lvl="1" indent="-285750">
              <a:buFont typeface="Arial" panose="020B0604020202020204" pitchFamily="34" charset="0"/>
              <a:buChar char="•"/>
            </a:pPr>
            <a:r>
              <a:rPr lang="en-US" sz="1600" dirty="0"/>
              <a:t>Which brands/models have high complaint rates?</a:t>
            </a:r>
          </a:p>
          <a:p>
            <a:pPr marL="742950" lvl="1" indent="-285750">
              <a:buFont typeface="Arial" panose="020B0604020202020204" pitchFamily="34" charset="0"/>
              <a:buChar char="•"/>
            </a:pPr>
            <a:r>
              <a:rPr lang="en-US" sz="1600" dirty="0"/>
              <a:t>Are EVs reporting fewer issues? </a:t>
            </a:r>
          </a:p>
          <a:p>
            <a:pPr marL="285750" indent="-285750">
              <a:buFont typeface="Arial" panose="020B0604020202020204" pitchFamily="34" charset="0"/>
              <a:buChar char="•"/>
            </a:pPr>
            <a:r>
              <a:rPr lang="en-US" sz="1600" dirty="0"/>
              <a:t>Results:</a:t>
            </a:r>
          </a:p>
          <a:p>
            <a:pPr marL="742950" lvl="1" indent="-285750">
              <a:buFont typeface="Arial" panose="020B0604020202020204" pitchFamily="34" charset="0"/>
              <a:buChar char="•"/>
            </a:pPr>
            <a:r>
              <a:rPr lang="en-US" sz="1600" dirty="0"/>
              <a:t>Efficient vehicles do not have fewer complaints. No correlation</a:t>
            </a:r>
          </a:p>
          <a:p>
            <a:pPr marL="742950" lvl="1" indent="-285750">
              <a:buFont typeface="Arial" panose="020B0604020202020204" pitchFamily="34" charset="0"/>
              <a:buChar char="•"/>
            </a:pPr>
            <a:r>
              <a:rPr lang="en-US" sz="1600" dirty="0"/>
              <a:t>EVs have 71.7% fewer complaints than gasoline cars</a:t>
            </a:r>
          </a:p>
          <a:p>
            <a:pPr marL="742950" lvl="1" indent="-285750">
              <a:buFont typeface="Arial" panose="020B0604020202020204" pitchFamily="34" charset="0"/>
              <a:buChar char="•"/>
            </a:pPr>
            <a:r>
              <a:rPr lang="en-US" sz="1600" dirty="0"/>
              <a:t>Most problematic brands per vehicle:</a:t>
            </a:r>
          </a:p>
          <a:p>
            <a:pPr marL="1200150" lvl="2" indent="-285750">
              <a:buFont typeface="Arial" panose="020B0604020202020204" pitchFamily="34" charset="0"/>
              <a:buChar char="•"/>
            </a:pPr>
            <a:r>
              <a:rPr lang="en-US" sz="1600" dirty="0"/>
              <a:t>Chrysler, Honda, Hyundai, Kia and Dodge</a:t>
            </a:r>
          </a:p>
          <a:p>
            <a:pPr marL="285750" indent="-285750">
              <a:buFont typeface="Arial" panose="020B0604020202020204" pitchFamily="34" charset="0"/>
              <a:buChar char="•"/>
            </a:pPr>
            <a:r>
              <a:rPr lang="en-US" sz="1600" dirty="0"/>
              <a:t>Business Value: Highlights safety risks and brand reliability</a:t>
            </a:r>
          </a:p>
        </p:txBody>
      </p:sp>
      <p:sp>
        <p:nvSpPr>
          <p:cNvPr id="23" name="Title 27">
            <a:extLst>
              <a:ext uri="{FF2B5EF4-FFF2-40B4-BE49-F238E27FC236}">
                <a16:creationId xmlns:a16="http://schemas.microsoft.com/office/drawing/2014/main" id="{CF9E93E4-8867-536F-BBC1-4317D164F1B6}"/>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Vehicle Complaints Analysis (EPA + NHTSA)</a:t>
            </a:r>
            <a:endParaRPr lang="en-ID" sz="2000" b="1" dirty="0"/>
          </a:p>
        </p:txBody>
      </p:sp>
    </p:spTree>
    <p:extLst>
      <p:ext uri="{BB962C8B-B14F-4D97-AF65-F5344CB8AC3E}">
        <p14:creationId xmlns:p14="http://schemas.microsoft.com/office/powerpoint/2010/main" val="323193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3404E-AB9A-E693-B459-5A75869B88EE}"/>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04DD893D-2A76-4BED-225E-6A461196D25F}"/>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6FAC8561-F56A-1452-A51B-0E331F94340B}"/>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D1DF6950-BBD9-5B1F-8A1F-FD04BC5FE94D}"/>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9DE154B1-7BDE-3FFF-C1AA-0D46538CE18B}"/>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CF7DF5FE-3A93-6197-B369-AAD34B7537F0}"/>
              </a:ext>
            </a:extLst>
          </p:cNvPr>
          <p:cNvSpPr>
            <a:spLocks noGrp="1"/>
          </p:cNvSpPr>
          <p:nvPr>
            <p:ph type="sldNum" sz="quarter" idx="4"/>
          </p:nvPr>
        </p:nvSpPr>
        <p:spPr/>
        <p:txBody>
          <a:bodyPr/>
          <a:lstStyle/>
          <a:p>
            <a:fld id="{6C632F1B-FC76-4EE6-83A7-EA242D6E7603}" type="slidenum">
              <a:rPr lang="en-ID" smtClean="0"/>
              <a:t>19</a:t>
            </a:fld>
            <a:endParaRPr lang="en-ID" dirty="0"/>
          </a:p>
        </p:txBody>
      </p:sp>
      <p:pic>
        <p:nvPicPr>
          <p:cNvPr id="2" name="Picture 4">
            <a:extLst>
              <a:ext uri="{FF2B5EF4-FFF2-40B4-BE49-F238E27FC236}">
                <a16:creationId xmlns:a16="http://schemas.microsoft.com/office/drawing/2014/main" id="{4764362B-F001-383C-D127-E5082BD4F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5FE9AB-1BEB-72D1-34CA-24B2A8327F0D}"/>
              </a:ext>
            </a:extLst>
          </p:cNvPr>
          <p:cNvSpPr/>
          <p:nvPr/>
        </p:nvSpPr>
        <p:spPr>
          <a:xfrm>
            <a:off x="2726182" y="2159114"/>
            <a:ext cx="6787636" cy="338554"/>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p:txBody>
      </p:sp>
      <p:sp>
        <p:nvSpPr>
          <p:cNvPr id="23" name="Title 27">
            <a:extLst>
              <a:ext uri="{FF2B5EF4-FFF2-40B4-BE49-F238E27FC236}">
                <a16:creationId xmlns:a16="http://schemas.microsoft.com/office/drawing/2014/main" id="{8A02F703-BCB8-FC29-7DC7-4A9E1F258790}"/>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Vehicle Complaints Analysis (EPA + NHTSA)</a:t>
            </a:r>
            <a:endParaRPr lang="en-ID" sz="2000" b="1" dirty="0"/>
          </a:p>
        </p:txBody>
      </p:sp>
      <p:pic>
        <p:nvPicPr>
          <p:cNvPr id="4" name="Picture 3">
            <a:extLst>
              <a:ext uri="{FF2B5EF4-FFF2-40B4-BE49-F238E27FC236}">
                <a16:creationId xmlns:a16="http://schemas.microsoft.com/office/drawing/2014/main" id="{3CE2419D-E38B-18C0-2363-32201127EAD0}"/>
              </a:ext>
            </a:extLst>
          </p:cNvPr>
          <p:cNvPicPr>
            <a:picLocks noChangeAspect="1"/>
          </p:cNvPicPr>
          <p:nvPr/>
        </p:nvPicPr>
        <p:blipFill>
          <a:blip r:embed="rId5"/>
          <a:stretch>
            <a:fillRect/>
          </a:stretch>
        </p:blipFill>
        <p:spPr>
          <a:xfrm>
            <a:off x="2726182" y="2066207"/>
            <a:ext cx="6861341" cy="3252784"/>
          </a:xfrm>
          <a:prstGeom prst="rect">
            <a:avLst/>
          </a:prstGeom>
        </p:spPr>
      </p:pic>
    </p:spTree>
    <p:extLst>
      <p:ext uri="{BB962C8B-B14F-4D97-AF65-F5344CB8AC3E}">
        <p14:creationId xmlns:p14="http://schemas.microsoft.com/office/powerpoint/2010/main" val="2097727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54224" y="928207"/>
            <a:ext cx="5123543" cy="1228951"/>
          </a:xfrm>
        </p:spPr>
        <p:txBody>
          <a:bodyPr/>
          <a:lstStyle/>
          <a:p>
            <a:r>
              <a:rPr lang="en-ID" sz="5400" dirty="0"/>
              <a:t>Contents</a:t>
            </a:r>
          </a:p>
        </p:txBody>
      </p:sp>
      <p:sp>
        <p:nvSpPr>
          <p:cNvPr id="6" name="Subtitle 5"/>
          <p:cNvSpPr>
            <a:spLocks noGrp="1"/>
          </p:cNvSpPr>
          <p:nvPr>
            <p:ph type="subTitle" idx="1"/>
          </p:nvPr>
        </p:nvSpPr>
        <p:spPr>
          <a:xfrm>
            <a:off x="1619280" y="2192753"/>
            <a:ext cx="4957994" cy="520020"/>
          </a:xfrm>
        </p:spPr>
        <p:txBody>
          <a:bodyPr/>
          <a:lstStyle/>
          <a:p>
            <a:r>
              <a:rPr lang="en-ID" sz="1600" dirty="0"/>
              <a:t>Introduction</a:t>
            </a:r>
            <a:endParaRPr lang="en-ID" dirty="0"/>
          </a:p>
        </p:txBody>
      </p:sp>
      <p:sp>
        <p:nvSpPr>
          <p:cNvPr id="8" name="Text Placeholder 7"/>
          <p:cNvSpPr>
            <a:spLocks noGrp="1"/>
          </p:cNvSpPr>
          <p:nvPr>
            <p:ph type="body" sz="quarter" idx="14"/>
          </p:nvPr>
        </p:nvSpPr>
        <p:spPr>
          <a:xfrm>
            <a:off x="1619280" y="2940096"/>
            <a:ext cx="4957994" cy="520020"/>
          </a:xfrm>
        </p:spPr>
        <p:txBody>
          <a:bodyPr>
            <a:normAutofit/>
          </a:bodyPr>
          <a:lstStyle/>
          <a:p>
            <a:r>
              <a:rPr lang="en-ID" sz="1600" dirty="0"/>
              <a:t>Architecture &amp; Data Acquisition</a:t>
            </a:r>
          </a:p>
        </p:txBody>
      </p:sp>
      <p:sp>
        <p:nvSpPr>
          <p:cNvPr id="9" name="Text Placeholder 8"/>
          <p:cNvSpPr>
            <a:spLocks noGrp="1"/>
          </p:cNvSpPr>
          <p:nvPr>
            <p:ph type="body" sz="quarter" idx="15"/>
          </p:nvPr>
        </p:nvSpPr>
        <p:spPr>
          <a:xfrm>
            <a:off x="1619280" y="3687439"/>
            <a:ext cx="4957994" cy="520020"/>
          </a:xfrm>
        </p:spPr>
        <p:txBody>
          <a:bodyPr>
            <a:normAutofit/>
          </a:bodyPr>
          <a:lstStyle/>
          <a:p>
            <a:r>
              <a:rPr lang="en-ID" sz="1600" dirty="0"/>
              <a:t>Data Processing &amp; Transformation</a:t>
            </a:r>
          </a:p>
        </p:txBody>
      </p:sp>
      <p:sp>
        <p:nvSpPr>
          <p:cNvPr id="10" name="Text Placeholder 9"/>
          <p:cNvSpPr>
            <a:spLocks noGrp="1"/>
          </p:cNvSpPr>
          <p:nvPr>
            <p:ph type="body" sz="quarter" idx="16"/>
          </p:nvPr>
        </p:nvSpPr>
        <p:spPr>
          <a:xfrm>
            <a:off x="1619280" y="4434782"/>
            <a:ext cx="4957994" cy="520020"/>
          </a:xfrm>
        </p:spPr>
        <p:txBody>
          <a:bodyPr>
            <a:normAutofit/>
          </a:bodyPr>
          <a:lstStyle/>
          <a:p>
            <a:r>
              <a:rPr lang="en-ID" sz="1600" dirty="0"/>
              <a:t>Loading Strategy &amp; Automation</a:t>
            </a:r>
          </a:p>
        </p:txBody>
      </p:sp>
      <p:sp>
        <p:nvSpPr>
          <p:cNvPr id="11" name="Text Placeholder 10"/>
          <p:cNvSpPr>
            <a:spLocks noGrp="1"/>
          </p:cNvSpPr>
          <p:nvPr>
            <p:ph type="body" sz="quarter" idx="17"/>
          </p:nvPr>
        </p:nvSpPr>
        <p:spPr>
          <a:xfrm>
            <a:off x="1619280" y="5182127"/>
            <a:ext cx="4957994" cy="520020"/>
          </a:xfrm>
        </p:spPr>
        <p:txBody>
          <a:bodyPr>
            <a:normAutofit/>
          </a:bodyPr>
          <a:lstStyle/>
          <a:p>
            <a:r>
              <a:rPr lang="en-ID" sz="1600" dirty="0"/>
              <a:t>Results, Validation &amp; Data Quality</a:t>
            </a:r>
          </a:p>
        </p:txBody>
      </p:sp>
      <p:sp>
        <p:nvSpPr>
          <p:cNvPr id="12" name="Text Placeholder 11"/>
          <p:cNvSpPr>
            <a:spLocks noGrp="1"/>
          </p:cNvSpPr>
          <p:nvPr>
            <p:ph type="body" sz="quarter" idx="18"/>
          </p:nvPr>
        </p:nvSpPr>
        <p:spPr>
          <a:xfrm>
            <a:off x="788169" y="2192750"/>
            <a:ext cx="519113" cy="520700"/>
          </a:xfr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en-US" sz="1700">
                <a:latin typeface="STIX Two Text" pitchFamily="2" charset="0"/>
                <a:cs typeface="STIX Two Text" pitchFamily="2" charset="0"/>
                <a:sym typeface="+mn-ea"/>
              </a:rPr>
              <a:t>1</a:t>
            </a:r>
          </a:p>
        </p:txBody>
      </p:sp>
      <p:sp>
        <p:nvSpPr>
          <p:cNvPr id="13" name="Text Placeholder 12"/>
          <p:cNvSpPr>
            <a:spLocks noGrp="1"/>
          </p:cNvSpPr>
          <p:nvPr>
            <p:ph type="body" sz="quarter" idx="19"/>
          </p:nvPr>
        </p:nvSpPr>
        <p:spPr>
          <a:xfrm>
            <a:off x="788169" y="2940096"/>
            <a:ext cx="519113" cy="520700"/>
          </a:xfr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en-US" sz="1700">
                <a:latin typeface="STIX Two Text" pitchFamily="2" charset="0"/>
                <a:cs typeface="STIX Two Text" pitchFamily="2" charset="0"/>
                <a:sym typeface="+mn-ea"/>
              </a:rPr>
              <a:t>2</a:t>
            </a:r>
          </a:p>
        </p:txBody>
      </p:sp>
      <p:sp>
        <p:nvSpPr>
          <p:cNvPr id="14" name="Text Placeholder 13"/>
          <p:cNvSpPr>
            <a:spLocks noGrp="1"/>
          </p:cNvSpPr>
          <p:nvPr>
            <p:ph type="body" sz="quarter" idx="20"/>
          </p:nvPr>
        </p:nvSpPr>
        <p:spPr>
          <a:xfrm>
            <a:off x="788169" y="3707225"/>
            <a:ext cx="519113" cy="520700"/>
          </a:xfr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en-US" sz="1700">
                <a:latin typeface="STIX Two Text" pitchFamily="2" charset="0"/>
                <a:cs typeface="STIX Two Text" pitchFamily="2" charset="0"/>
                <a:sym typeface="+mn-ea"/>
              </a:rPr>
              <a:t>3</a:t>
            </a:r>
          </a:p>
        </p:txBody>
      </p:sp>
      <p:sp>
        <p:nvSpPr>
          <p:cNvPr id="15" name="Text Placeholder 14"/>
          <p:cNvSpPr>
            <a:spLocks noGrp="1"/>
          </p:cNvSpPr>
          <p:nvPr>
            <p:ph type="body" sz="quarter" idx="21"/>
          </p:nvPr>
        </p:nvSpPr>
        <p:spPr>
          <a:xfrm>
            <a:off x="788169" y="4434782"/>
            <a:ext cx="519113" cy="520700"/>
          </a:xfr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en-US" sz="1700">
                <a:latin typeface="STIX Two Text" pitchFamily="2" charset="0"/>
                <a:cs typeface="STIX Two Text" pitchFamily="2" charset="0"/>
                <a:sym typeface="+mn-ea"/>
              </a:rPr>
              <a:t>4</a:t>
            </a:r>
          </a:p>
        </p:txBody>
      </p:sp>
      <p:sp>
        <p:nvSpPr>
          <p:cNvPr id="16" name="Text Placeholder 15"/>
          <p:cNvSpPr>
            <a:spLocks noGrp="1"/>
          </p:cNvSpPr>
          <p:nvPr>
            <p:ph type="body" sz="quarter" idx="22"/>
          </p:nvPr>
        </p:nvSpPr>
        <p:spPr>
          <a:xfrm>
            <a:off x="788169" y="5182127"/>
            <a:ext cx="519113" cy="520700"/>
          </a:xfr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en-US" sz="1700" dirty="0">
                <a:latin typeface="STIX Two Text" pitchFamily="2" charset="0"/>
                <a:cs typeface="STIX Two Text" pitchFamily="2" charset="0"/>
                <a:sym typeface="+mn-ea"/>
              </a:rPr>
              <a:t>5</a:t>
            </a:r>
          </a:p>
        </p:txBody>
      </p:sp>
      <p:pic>
        <p:nvPicPr>
          <p:cNvPr id="22" name="Picture Placeholder 2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631" b="2631"/>
          <a:stretch>
            <a:fillRect/>
          </a:stretch>
        </p:blipFill>
        <p:spPr>
          <a:xfrm>
            <a:off x="5265175" y="-1"/>
            <a:ext cx="6941574" cy="6858001"/>
          </a:xfrm>
        </p:spPr>
      </p:pic>
      <p:sp>
        <p:nvSpPr>
          <p:cNvPr id="3" name="Marcador de Posição do Número do Diapositivo 2">
            <a:extLst>
              <a:ext uri="{FF2B5EF4-FFF2-40B4-BE49-F238E27FC236}">
                <a16:creationId xmlns:a16="http://schemas.microsoft.com/office/drawing/2014/main" id="{08E80E26-CD0A-7152-E9B1-FFD42FBDEBA1}"/>
              </a:ext>
            </a:extLst>
          </p:cNvPr>
          <p:cNvSpPr>
            <a:spLocks noGrp="1"/>
          </p:cNvSpPr>
          <p:nvPr>
            <p:ph type="sldNum" sz="quarter" idx="4"/>
          </p:nvPr>
        </p:nvSpPr>
        <p:spPr/>
        <p:txBody>
          <a:bodyPr/>
          <a:lstStyle/>
          <a:p>
            <a:fld id="{6C632F1B-FC76-4EE6-83A7-EA242D6E7603}" type="slidenum">
              <a:rPr lang="en-ID" smtClean="0"/>
              <a:t>2</a:t>
            </a:fld>
            <a:endParaRPr lang="en-ID" dirty="0"/>
          </a:p>
        </p:txBody>
      </p:sp>
      <p:pic>
        <p:nvPicPr>
          <p:cNvPr id="7" name="Picture 4">
            <a:extLst>
              <a:ext uri="{FF2B5EF4-FFF2-40B4-BE49-F238E27FC236}">
                <a16:creationId xmlns:a16="http://schemas.microsoft.com/office/drawing/2014/main" id="{BCDE88A5-5E0B-8236-A7D3-FEDFB67B2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0">
            <a:extLst>
              <a:ext uri="{FF2B5EF4-FFF2-40B4-BE49-F238E27FC236}">
                <a16:creationId xmlns:a16="http://schemas.microsoft.com/office/drawing/2014/main" id="{EEECF04B-4668-CE77-C502-249B26B6CF24}"/>
              </a:ext>
            </a:extLst>
          </p:cNvPr>
          <p:cNvSpPr txBox="1">
            <a:spLocks/>
          </p:cNvSpPr>
          <p:nvPr/>
        </p:nvSpPr>
        <p:spPr>
          <a:xfrm>
            <a:off x="1619280" y="5873032"/>
            <a:ext cx="4957994" cy="5200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tx1"/>
                </a:solidFill>
                <a:latin typeface="STIX Two Text"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1600" dirty="0"/>
              <a:t>Conclusion &amp; Next Steps</a:t>
            </a:r>
          </a:p>
        </p:txBody>
      </p:sp>
      <p:sp>
        <p:nvSpPr>
          <p:cNvPr id="18" name="Text Placeholder 15">
            <a:extLst>
              <a:ext uri="{FF2B5EF4-FFF2-40B4-BE49-F238E27FC236}">
                <a16:creationId xmlns:a16="http://schemas.microsoft.com/office/drawing/2014/main" id="{697B5281-F3AE-945C-94A4-04A6D3AD6C70}"/>
              </a:ext>
            </a:extLst>
          </p:cNvPr>
          <p:cNvSpPr txBox="1">
            <a:spLocks/>
          </p:cNvSpPr>
          <p:nvPr/>
        </p:nvSpPr>
        <p:spPr>
          <a:xfrm>
            <a:off x="788169" y="5873032"/>
            <a:ext cx="519113" cy="520700"/>
          </a:xfrm>
          <a:prstGeom prst="ellipse">
            <a:avLst/>
          </a:prstGeom>
          <a:solidFill>
            <a:schemeClr val="accent1">
              <a:lumMod val="50000"/>
              <a:alpha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lstStyle>
            <a:defPPr>
              <a:defRPr lang="en-US">
                <a:solidFill>
                  <a:schemeClr val="lt1"/>
                </a:solidFill>
              </a:defRPr>
            </a:defPPr>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lt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lnSpc>
                <a:spcPct val="100000"/>
              </a:lnSpc>
              <a:buFontTx/>
              <a:buNone/>
            </a:pPr>
            <a:r>
              <a:rPr lang="en-US" sz="1700" dirty="0">
                <a:latin typeface="STIX Two Text" pitchFamily="2" charset="0"/>
                <a:cs typeface="STIX Two Text" pitchFamily="2" charset="0"/>
                <a:sym typeface="+mn-ea"/>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FD8E6-7EAF-639B-7D65-9632AC49E019}"/>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E94D21CB-60CA-053D-C1CD-98A8770B2B80}"/>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2A7C37BF-13B7-D2ED-D83E-46092A8BADE1}"/>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B35B8641-DEE6-56C4-E95F-BD18DF5048A1}"/>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B2330955-3E42-F97E-C52A-3DB5E666D759}"/>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29BE4CC3-CB57-C0D5-009D-23032EFD7FD6}"/>
              </a:ext>
            </a:extLst>
          </p:cNvPr>
          <p:cNvSpPr>
            <a:spLocks noGrp="1"/>
          </p:cNvSpPr>
          <p:nvPr>
            <p:ph type="sldNum" sz="quarter" idx="4"/>
          </p:nvPr>
        </p:nvSpPr>
        <p:spPr/>
        <p:txBody>
          <a:bodyPr/>
          <a:lstStyle/>
          <a:p>
            <a:fld id="{6C632F1B-FC76-4EE6-83A7-EA242D6E7603}" type="slidenum">
              <a:rPr lang="en-ID" smtClean="0"/>
              <a:t>20</a:t>
            </a:fld>
            <a:endParaRPr lang="en-ID" dirty="0"/>
          </a:p>
        </p:txBody>
      </p:sp>
      <p:pic>
        <p:nvPicPr>
          <p:cNvPr id="2" name="Picture 4">
            <a:extLst>
              <a:ext uri="{FF2B5EF4-FFF2-40B4-BE49-F238E27FC236}">
                <a16:creationId xmlns:a16="http://schemas.microsoft.com/office/drawing/2014/main" id="{E51C232A-5E30-D047-49CE-BBCC1D3A9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7E4DFA-B02C-2C29-C22F-D70B82C20702}"/>
              </a:ext>
            </a:extLst>
          </p:cNvPr>
          <p:cNvSpPr/>
          <p:nvPr/>
        </p:nvSpPr>
        <p:spPr>
          <a:xfrm>
            <a:off x="2726182" y="2159114"/>
            <a:ext cx="6787636" cy="3631763"/>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Purpose: Connect vehicle production (EPA) with national fuel station availability (DOE) to understand infrastructure readiness.</a:t>
            </a:r>
          </a:p>
          <a:p>
            <a:pPr marL="285750" indent="-285750">
              <a:buFont typeface="Arial" panose="020B0604020202020204" pitchFamily="34" charset="0"/>
              <a:buChar char="•"/>
            </a:pPr>
            <a:r>
              <a:rPr lang="en-US" sz="1600" dirty="0"/>
              <a:t>Answers:</a:t>
            </a:r>
          </a:p>
          <a:p>
            <a:pPr marL="742950" lvl="1" indent="-285750">
              <a:buFont typeface="Arial" panose="020B0604020202020204" pitchFamily="34" charset="0"/>
              <a:buChar char="•"/>
            </a:pPr>
            <a:r>
              <a:rPr lang="en-US" sz="1600" dirty="0"/>
              <a:t>Are alternative fuel vehicles supported by enough stations?</a:t>
            </a:r>
          </a:p>
          <a:p>
            <a:pPr marL="742950" lvl="1" indent="-285750">
              <a:buFont typeface="Arial" panose="020B0604020202020204" pitchFamily="34" charset="0"/>
              <a:buChar char="•"/>
            </a:pPr>
            <a:r>
              <a:rPr lang="en-US" sz="1600" dirty="0"/>
              <a:t>Which fuel types are most infrastructure-constrained?</a:t>
            </a:r>
          </a:p>
          <a:p>
            <a:pPr marL="742950" lvl="1" indent="-285750">
              <a:buFont typeface="Arial" panose="020B0604020202020204" pitchFamily="34" charset="0"/>
              <a:buChar char="•"/>
            </a:pPr>
            <a:r>
              <a:rPr lang="en-US" sz="1600" dirty="0"/>
              <a:t>How many vehicles exist per station by fuel type?</a:t>
            </a:r>
          </a:p>
          <a:p>
            <a:pPr marL="285750" indent="-285750">
              <a:buFont typeface="Arial" panose="020B0604020202020204" pitchFamily="34" charset="0"/>
              <a:buChar char="•"/>
            </a:pPr>
            <a:r>
              <a:rPr lang="en-US" sz="1600" dirty="0"/>
              <a:t>Results:</a:t>
            </a:r>
          </a:p>
          <a:p>
            <a:pPr marL="742950" lvl="1" indent="-285750">
              <a:buFont typeface="Arial" panose="020B0604020202020204" pitchFamily="34" charset="0"/>
              <a:buChar char="•"/>
            </a:pPr>
            <a:r>
              <a:rPr lang="en-US" sz="1600" dirty="0"/>
              <a:t>All analyzed fuel types (HY, BD, ELEC) exceed infrastructure threshold</a:t>
            </a:r>
          </a:p>
          <a:p>
            <a:pPr marL="742950" lvl="1" indent="-285750">
              <a:buFont typeface="Arial" panose="020B0604020202020204" pitchFamily="34" charset="0"/>
              <a:buChar char="•"/>
            </a:pPr>
            <a:r>
              <a:rPr lang="en-US" sz="1600" dirty="0"/>
              <a:t>Electric infrastructure is </a:t>
            </a:r>
            <a:r>
              <a:rPr lang="en-US" sz="1600" i="1" dirty="0"/>
              <a:t>extremely dense</a:t>
            </a:r>
            <a:r>
              <a:rPr lang="en-US" sz="1600" dirty="0"/>
              <a:t>: ~292,366 stations per 1,000 vehicles</a:t>
            </a:r>
          </a:p>
          <a:p>
            <a:pPr marL="742950" lvl="1" indent="-285750">
              <a:buFont typeface="Arial" panose="020B0604020202020204" pitchFamily="34" charset="0"/>
              <a:buChar char="•"/>
            </a:pPr>
            <a:r>
              <a:rPr lang="en-US" sz="1600" dirty="0"/>
              <a:t>Biodiesel and Hydrogen also show no shortages in this dataset</a:t>
            </a:r>
          </a:p>
          <a:p>
            <a:pPr marL="285750" indent="-285750">
              <a:buFont typeface="Arial" panose="020B0604020202020204" pitchFamily="34" charset="0"/>
              <a:buChar char="•"/>
            </a:pPr>
            <a:r>
              <a:rPr lang="en-US" sz="1600" dirty="0"/>
              <a:t>Business Value: Shows whether the national infrastructure can support growth in alternative fuel vehicles and identifies where strategic investments are or are not necessary.</a:t>
            </a:r>
          </a:p>
        </p:txBody>
      </p:sp>
      <p:sp>
        <p:nvSpPr>
          <p:cNvPr id="23" name="Title 27">
            <a:extLst>
              <a:ext uri="{FF2B5EF4-FFF2-40B4-BE49-F238E27FC236}">
                <a16:creationId xmlns:a16="http://schemas.microsoft.com/office/drawing/2014/main" id="{8DD6965D-B566-8A07-7AAC-74D2A8747D9C}"/>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Fuel Infrastructure Analysis (EPA + DOE)</a:t>
            </a:r>
            <a:endParaRPr lang="en-ID" sz="2000" b="1" dirty="0"/>
          </a:p>
        </p:txBody>
      </p:sp>
    </p:spTree>
    <p:extLst>
      <p:ext uri="{BB962C8B-B14F-4D97-AF65-F5344CB8AC3E}">
        <p14:creationId xmlns:p14="http://schemas.microsoft.com/office/powerpoint/2010/main" val="3536617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3C81-CDE0-910E-3914-5534B22C5CD7}"/>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1A9DCEC-40C0-3E9A-B3D9-E30B24D3403B}"/>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CEE22798-DC11-A685-78F0-1804A757C37E}"/>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68F476DC-FD80-A40F-8823-47BD974416D4}"/>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0BCEBC1D-89D2-248C-E84C-35BC62F01E72}"/>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ECDEC777-9099-032D-9571-46D8493B597D}"/>
              </a:ext>
            </a:extLst>
          </p:cNvPr>
          <p:cNvSpPr>
            <a:spLocks noGrp="1"/>
          </p:cNvSpPr>
          <p:nvPr>
            <p:ph type="sldNum" sz="quarter" idx="4"/>
          </p:nvPr>
        </p:nvSpPr>
        <p:spPr/>
        <p:txBody>
          <a:bodyPr/>
          <a:lstStyle/>
          <a:p>
            <a:fld id="{6C632F1B-FC76-4EE6-83A7-EA242D6E7603}" type="slidenum">
              <a:rPr lang="en-ID" smtClean="0"/>
              <a:t>21</a:t>
            </a:fld>
            <a:endParaRPr lang="en-ID" dirty="0"/>
          </a:p>
        </p:txBody>
      </p:sp>
      <p:pic>
        <p:nvPicPr>
          <p:cNvPr id="2" name="Picture 4">
            <a:extLst>
              <a:ext uri="{FF2B5EF4-FFF2-40B4-BE49-F238E27FC236}">
                <a16:creationId xmlns:a16="http://schemas.microsoft.com/office/drawing/2014/main" id="{07FADAB4-2399-686B-CD30-E98B86091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E5FB8EE-683E-63E9-6C7A-CCAA02536D7F}"/>
              </a:ext>
            </a:extLst>
          </p:cNvPr>
          <p:cNvSpPr/>
          <p:nvPr/>
        </p:nvSpPr>
        <p:spPr>
          <a:xfrm>
            <a:off x="2726182" y="2159114"/>
            <a:ext cx="6787636" cy="338554"/>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p:txBody>
      </p:sp>
      <p:sp>
        <p:nvSpPr>
          <p:cNvPr id="23" name="Title 27">
            <a:extLst>
              <a:ext uri="{FF2B5EF4-FFF2-40B4-BE49-F238E27FC236}">
                <a16:creationId xmlns:a16="http://schemas.microsoft.com/office/drawing/2014/main" id="{20E621DA-173F-4D5D-76BA-89BA132A7A52}"/>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Fuel Infrastructure Analysis (EPA + DOE)</a:t>
            </a:r>
            <a:endParaRPr lang="en-ID" sz="2000" b="1" dirty="0"/>
          </a:p>
        </p:txBody>
      </p:sp>
      <p:pic>
        <p:nvPicPr>
          <p:cNvPr id="7" name="Picture 6">
            <a:extLst>
              <a:ext uri="{FF2B5EF4-FFF2-40B4-BE49-F238E27FC236}">
                <a16:creationId xmlns:a16="http://schemas.microsoft.com/office/drawing/2014/main" id="{B4370EDC-709A-8CCB-01AB-BF98B22DCEC0}"/>
              </a:ext>
            </a:extLst>
          </p:cNvPr>
          <p:cNvPicPr>
            <a:picLocks noChangeAspect="1"/>
          </p:cNvPicPr>
          <p:nvPr/>
        </p:nvPicPr>
        <p:blipFill>
          <a:blip r:embed="rId5"/>
          <a:stretch>
            <a:fillRect/>
          </a:stretch>
        </p:blipFill>
        <p:spPr>
          <a:xfrm>
            <a:off x="2260600" y="2476500"/>
            <a:ext cx="7670800" cy="1905000"/>
          </a:xfrm>
          <a:prstGeom prst="rect">
            <a:avLst/>
          </a:prstGeom>
        </p:spPr>
      </p:pic>
    </p:spTree>
    <p:extLst>
      <p:ext uri="{BB962C8B-B14F-4D97-AF65-F5344CB8AC3E}">
        <p14:creationId xmlns:p14="http://schemas.microsoft.com/office/powerpoint/2010/main" val="248695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4ED58-92DA-856D-06F3-DDB0DDCCDDBC}"/>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15AE9C1D-ECA2-E0CF-9D4F-B1EF7EAD748A}"/>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840CB072-5973-9072-0A7E-17D6599FFBA7}"/>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E2FA36E1-0E17-97A7-C0D0-9D6E7CFC0C1F}"/>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D9228FFF-06EA-7CB3-7145-CB1C93C95E09}"/>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49F44A52-E584-9AE0-8F7F-0B9873F13C95}"/>
              </a:ext>
            </a:extLst>
          </p:cNvPr>
          <p:cNvSpPr>
            <a:spLocks noGrp="1"/>
          </p:cNvSpPr>
          <p:nvPr>
            <p:ph type="sldNum" sz="quarter" idx="4"/>
          </p:nvPr>
        </p:nvSpPr>
        <p:spPr/>
        <p:txBody>
          <a:bodyPr/>
          <a:lstStyle/>
          <a:p>
            <a:fld id="{6C632F1B-FC76-4EE6-83A7-EA242D6E7603}" type="slidenum">
              <a:rPr lang="en-ID" smtClean="0"/>
              <a:t>22</a:t>
            </a:fld>
            <a:endParaRPr lang="en-ID" dirty="0"/>
          </a:p>
        </p:txBody>
      </p:sp>
      <p:pic>
        <p:nvPicPr>
          <p:cNvPr id="2" name="Picture 4">
            <a:extLst>
              <a:ext uri="{FF2B5EF4-FFF2-40B4-BE49-F238E27FC236}">
                <a16:creationId xmlns:a16="http://schemas.microsoft.com/office/drawing/2014/main" id="{1B9399F5-B2E0-9D7E-3BB3-3C56FD791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C7F5A35-8953-E70A-26B0-10AD554C4CD4}"/>
              </a:ext>
            </a:extLst>
          </p:cNvPr>
          <p:cNvSpPr/>
          <p:nvPr/>
        </p:nvSpPr>
        <p:spPr>
          <a:xfrm>
            <a:off x="2726181" y="1991154"/>
            <a:ext cx="6787636" cy="3785652"/>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00" dirty="0"/>
              <a:t>Purpose: Provide a full end-to-end view combining economy, reliability, and infrastructure for strategic insights.</a:t>
            </a:r>
          </a:p>
          <a:p>
            <a:pPr marL="285750" indent="-285750">
              <a:buFont typeface="Arial" panose="020B0604020202020204" pitchFamily="34" charset="0"/>
              <a:buChar char="•"/>
            </a:pPr>
            <a:r>
              <a:rPr lang="en-US" sz="1200" dirty="0"/>
              <a:t>Answers:</a:t>
            </a:r>
          </a:p>
          <a:p>
            <a:pPr marL="742950" lvl="1" indent="-285750">
              <a:buFont typeface="Arial" panose="020B0604020202020204" pitchFamily="34" charset="0"/>
              <a:buChar char="•"/>
            </a:pPr>
            <a:r>
              <a:rPr lang="en-US" sz="1200" dirty="0"/>
              <a:t>Do vehicles with poor infrastructure receive more complaints?</a:t>
            </a:r>
          </a:p>
          <a:p>
            <a:pPr marL="742950" lvl="1" indent="-285750">
              <a:buFont typeface="Arial" panose="020B0604020202020204" pitchFamily="34" charset="0"/>
              <a:buChar char="•"/>
            </a:pPr>
            <a:r>
              <a:rPr lang="en-US" sz="1200" dirty="0"/>
              <a:t>Which vehicle classes offer the best balance of efficiency + reliability?</a:t>
            </a:r>
          </a:p>
          <a:p>
            <a:pPr marL="742950" lvl="1" indent="-285750">
              <a:buFont typeface="Arial" panose="020B0604020202020204" pitchFamily="34" charset="0"/>
              <a:buChar char="•"/>
            </a:pPr>
            <a:r>
              <a:rPr lang="en-US" sz="1200" dirty="0"/>
              <a:t>Are infrastructure gaps affecting customer experience?</a:t>
            </a:r>
          </a:p>
          <a:p>
            <a:pPr marL="285750" indent="-285750">
              <a:buFont typeface="Arial" panose="020B0604020202020204" pitchFamily="34" charset="0"/>
              <a:buChar char="•"/>
            </a:pPr>
            <a:r>
              <a:rPr lang="en-US" sz="1200" dirty="0"/>
              <a:t>Results:</a:t>
            </a:r>
          </a:p>
          <a:p>
            <a:pPr marL="742950" lvl="1" indent="-285750">
              <a:buFont typeface="Arial" panose="020B0604020202020204" pitchFamily="34" charset="0"/>
              <a:buChar char="•"/>
            </a:pPr>
            <a:r>
              <a:rPr lang="en-US" sz="1200" dirty="0"/>
              <a:t>Vehicles with poor infrastructure have </a:t>
            </a:r>
            <a:r>
              <a:rPr lang="en-US" sz="1200" b="1" dirty="0"/>
              <a:t>252% more complaints</a:t>
            </a:r>
          </a:p>
          <a:p>
            <a:pPr marL="742950" lvl="1" indent="-285750">
              <a:buFont typeface="Arial" panose="020B0604020202020204" pitchFamily="34" charset="0"/>
              <a:buChar char="•"/>
            </a:pPr>
            <a:r>
              <a:rPr lang="en-US" sz="1200" dirty="0"/>
              <a:t>EVs: low complaints + strong infrastructure</a:t>
            </a:r>
          </a:p>
          <a:p>
            <a:pPr marL="1200150" lvl="2" indent="-285750">
              <a:buFont typeface="Arial" panose="020B0604020202020204" pitchFamily="34" charset="0"/>
              <a:buChar char="•"/>
            </a:pPr>
            <a:r>
              <a:rPr lang="en-US" sz="1200" dirty="0"/>
              <a:t>Most efficient classes:</a:t>
            </a:r>
          </a:p>
          <a:p>
            <a:pPr marL="1657350" lvl="3" indent="-285750">
              <a:buFont typeface="Arial" panose="020B0604020202020204" pitchFamily="34" charset="0"/>
              <a:buChar char="•"/>
            </a:pPr>
            <a:r>
              <a:rPr lang="en-US" sz="1200" dirty="0"/>
              <a:t>Small Station Wagons</a:t>
            </a:r>
          </a:p>
          <a:p>
            <a:pPr marL="1657350" lvl="3" indent="-285750">
              <a:buFont typeface="Arial" panose="020B0604020202020204" pitchFamily="34" charset="0"/>
              <a:buChar char="•"/>
            </a:pPr>
            <a:r>
              <a:rPr lang="en-US" sz="1200" dirty="0"/>
              <a:t>Small SUVs 2WD</a:t>
            </a:r>
          </a:p>
          <a:p>
            <a:pPr marL="1657350" lvl="3" indent="-285750">
              <a:buFont typeface="Arial" panose="020B0604020202020204" pitchFamily="34" charset="0"/>
              <a:buChar char="•"/>
            </a:pPr>
            <a:r>
              <a:rPr lang="en-US" sz="1200" dirty="0"/>
              <a:t>Midsize Cars</a:t>
            </a:r>
          </a:p>
          <a:p>
            <a:pPr marL="1200150" lvl="2" indent="-285750">
              <a:buFont typeface="Arial" panose="020B0604020202020204" pitchFamily="34" charset="0"/>
              <a:buChar char="•"/>
            </a:pPr>
            <a:r>
              <a:rPr lang="en-US" sz="1200" dirty="0"/>
              <a:t>Most reliable classes:</a:t>
            </a:r>
          </a:p>
          <a:p>
            <a:pPr marL="1657350" lvl="3" indent="-285750">
              <a:buFont typeface="Arial" panose="020B0604020202020204" pitchFamily="34" charset="0"/>
              <a:buChar char="•"/>
            </a:pPr>
            <a:r>
              <a:rPr lang="en-US" sz="1200" dirty="0"/>
              <a:t>Small Pickup Trucks</a:t>
            </a:r>
          </a:p>
          <a:p>
            <a:pPr marL="1657350" lvl="3" indent="-285750">
              <a:buFont typeface="Arial" panose="020B0604020202020204" pitchFamily="34" charset="0"/>
              <a:buChar char="•"/>
            </a:pPr>
            <a:r>
              <a:rPr lang="en-US" sz="1200" dirty="0"/>
              <a:t>Standard Pickup Trucks</a:t>
            </a:r>
          </a:p>
          <a:p>
            <a:pPr marL="1657350" lvl="3" indent="-285750">
              <a:buFont typeface="Arial" panose="020B0604020202020204" pitchFamily="34" charset="0"/>
              <a:buChar char="•"/>
            </a:pPr>
            <a:r>
              <a:rPr lang="en-US" sz="1200" dirty="0"/>
              <a:t>Cargo &amp; Passenger Vans</a:t>
            </a:r>
            <a:br>
              <a:rPr lang="en-US" sz="1200" dirty="0"/>
            </a:br>
            <a:endParaRPr lang="en-US" sz="1200" dirty="0"/>
          </a:p>
          <a:p>
            <a:pPr marL="285750" indent="-285750">
              <a:buFont typeface="Arial" panose="020B0604020202020204" pitchFamily="34" charset="0"/>
              <a:buChar char="•"/>
            </a:pPr>
            <a:r>
              <a:rPr lang="en-US" sz="1200" dirty="0"/>
              <a:t>Business Value: Shows whether the national infrastructure can support growth in alternative fuel vehicles and identifies where strategic investments are or are not necessary.</a:t>
            </a:r>
          </a:p>
        </p:txBody>
      </p:sp>
      <p:sp>
        <p:nvSpPr>
          <p:cNvPr id="23" name="Title 27">
            <a:extLst>
              <a:ext uri="{FF2B5EF4-FFF2-40B4-BE49-F238E27FC236}">
                <a16:creationId xmlns:a16="http://schemas.microsoft.com/office/drawing/2014/main" id="{E6AFF1DE-1678-689A-A3BC-BD81408C5176}"/>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Comprehensive Vehicle Analysis (EPA + NHTSA + DOE)</a:t>
            </a:r>
            <a:endParaRPr lang="en-ID" sz="2000" b="1" dirty="0"/>
          </a:p>
        </p:txBody>
      </p:sp>
    </p:spTree>
    <p:extLst>
      <p:ext uri="{BB962C8B-B14F-4D97-AF65-F5344CB8AC3E}">
        <p14:creationId xmlns:p14="http://schemas.microsoft.com/office/powerpoint/2010/main" val="202328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CFB7-4BAC-14EC-00B5-CA7A65099FCA}"/>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02E511CD-CA7C-45CD-9F2E-CDF3012CEFD3}"/>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ECC62D1F-4899-3920-4819-242DFAB55F57}"/>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03A31D69-D6CA-06B0-3D22-F3FC0AA53DF3}"/>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40E098B6-B20F-A8AD-8EA9-0F53F6700E03}"/>
              </a:ext>
            </a:extLst>
          </p:cNvPr>
          <p:cNvSpPr>
            <a:spLocks noGrp="1"/>
          </p:cNvSpPr>
          <p:nvPr>
            <p:ph type="title"/>
          </p:nvPr>
        </p:nvSpPr>
        <p:spPr>
          <a:xfrm>
            <a:off x="0" y="291972"/>
            <a:ext cx="12192000" cy="1325563"/>
          </a:xfrm>
        </p:spPr>
        <p:txBody>
          <a:bodyPr/>
          <a:lstStyle/>
          <a:p>
            <a:r>
              <a:rPr lang="en-ID" sz="3500" b="1" dirty="0"/>
              <a:t>Final Datasets Overview (Results)</a:t>
            </a:r>
            <a:endParaRPr lang="en-ID" sz="4500" dirty="0"/>
          </a:p>
        </p:txBody>
      </p:sp>
      <p:sp>
        <p:nvSpPr>
          <p:cNvPr id="3" name="Marcador de Posição do Número do Diapositivo 2">
            <a:extLst>
              <a:ext uri="{FF2B5EF4-FFF2-40B4-BE49-F238E27FC236}">
                <a16:creationId xmlns:a16="http://schemas.microsoft.com/office/drawing/2014/main" id="{9E4FDFB5-692C-C17F-1B0C-43AA0602AECF}"/>
              </a:ext>
            </a:extLst>
          </p:cNvPr>
          <p:cNvSpPr>
            <a:spLocks noGrp="1"/>
          </p:cNvSpPr>
          <p:nvPr>
            <p:ph type="sldNum" sz="quarter" idx="4"/>
          </p:nvPr>
        </p:nvSpPr>
        <p:spPr/>
        <p:txBody>
          <a:bodyPr/>
          <a:lstStyle/>
          <a:p>
            <a:fld id="{6C632F1B-FC76-4EE6-83A7-EA242D6E7603}" type="slidenum">
              <a:rPr lang="en-ID" smtClean="0"/>
              <a:t>23</a:t>
            </a:fld>
            <a:endParaRPr lang="en-ID" dirty="0"/>
          </a:p>
        </p:txBody>
      </p:sp>
      <p:pic>
        <p:nvPicPr>
          <p:cNvPr id="2" name="Picture 4">
            <a:extLst>
              <a:ext uri="{FF2B5EF4-FFF2-40B4-BE49-F238E27FC236}">
                <a16:creationId xmlns:a16="http://schemas.microsoft.com/office/drawing/2014/main" id="{A507EA68-F17D-5938-C4A6-E30C07BF9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7">
            <a:extLst>
              <a:ext uri="{FF2B5EF4-FFF2-40B4-BE49-F238E27FC236}">
                <a16:creationId xmlns:a16="http://schemas.microsoft.com/office/drawing/2014/main" id="{D6430757-B51E-CCD7-9A3E-EF50F2D041A5}"/>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Comprehensive Vehicle Analysis (EPA + NHTSA + DOE)</a:t>
            </a:r>
            <a:endParaRPr lang="en-ID" sz="2000" b="1" dirty="0"/>
          </a:p>
        </p:txBody>
      </p:sp>
      <p:pic>
        <p:nvPicPr>
          <p:cNvPr id="7" name="Picture 6">
            <a:extLst>
              <a:ext uri="{FF2B5EF4-FFF2-40B4-BE49-F238E27FC236}">
                <a16:creationId xmlns:a16="http://schemas.microsoft.com/office/drawing/2014/main" id="{EC331D27-D251-A488-3D3B-59E80A597E61}"/>
              </a:ext>
            </a:extLst>
          </p:cNvPr>
          <p:cNvPicPr>
            <a:picLocks noChangeAspect="1"/>
          </p:cNvPicPr>
          <p:nvPr/>
        </p:nvPicPr>
        <p:blipFill>
          <a:blip r:embed="rId5"/>
          <a:stretch>
            <a:fillRect/>
          </a:stretch>
        </p:blipFill>
        <p:spPr>
          <a:xfrm>
            <a:off x="2762250" y="2346349"/>
            <a:ext cx="6667500" cy="2730500"/>
          </a:xfrm>
          <a:prstGeom prst="rect">
            <a:avLst/>
          </a:prstGeom>
        </p:spPr>
      </p:pic>
    </p:spTree>
    <p:extLst>
      <p:ext uri="{BB962C8B-B14F-4D97-AF65-F5344CB8AC3E}">
        <p14:creationId xmlns:p14="http://schemas.microsoft.com/office/powerpoint/2010/main" val="801081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6367F-301C-3CFD-3610-0C720240E550}"/>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E6E34DA-D453-3E7F-698E-8ACB22AC72F3}"/>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C975E4EA-975A-6F88-3E67-D9C842307CEB}"/>
              </a:ext>
            </a:extLst>
          </p:cNvPr>
          <p:cNvSpPr/>
          <p:nvPr/>
        </p:nvSpPr>
        <p:spPr>
          <a:xfrm>
            <a:off x="843927" y="1220655"/>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484A1731-6411-FCD5-23B2-BCAC40A0E27F}"/>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DF50771C-2FE6-CA14-FEDF-46C7B5E4E180}"/>
              </a:ext>
            </a:extLst>
          </p:cNvPr>
          <p:cNvSpPr>
            <a:spLocks noGrp="1"/>
          </p:cNvSpPr>
          <p:nvPr>
            <p:ph type="title"/>
          </p:nvPr>
        </p:nvSpPr>
        <p:spPr>
          <a:xfrm>
            <a:off x="0" y="291972"/>
            <a:ext cx="12192000" cy="1325563"/>
          </a:xfrm>
        </p:spPr>
        <p:txBody>
          <a:bodyPr/>
          <a:lstStyle/>
          <a:p>
            <a:r>
              <a:rPr lang="en-ID" sz="3500" b="1" dirty="0"/>
              <a:t>Automation Overview</a:t>
            </a:r>
            <a:endParaRPr lang="en-ID" sz="4500" dirty="0"/>
          </a:p>
        </p:txBody>
      </p:sp>
      <p:sp>
        <p:nvSpPr>
          <p:cNvPr id="3" name="Marcador de Posição do Número do Diapositivo 2">
            <a:extLst>
              <a:ext uri="{FF2B5EF4-FFF2-40B4-BE49-F238E27FC236}">
                <a16:creationId xmlns:a16="http://schemas.microsoft.com/office/drawing/2014/main" id="{12772BF9-C454-2321-985F-63FF494ABB8C}"/>
              </a:ext>
            </a:extLst>
          </p:cNvPr>
          <p:cNvSpPr>
            <a:spLocks noGrp="1"/>
          </p:cNvSpPr>
          <p:nvPr>
            <p:ph type="sldNum" sz="quarter" idx="4"/>
          </p:nvPr>
        </p:nvSpPr>
        <p:spPr/>
        <p:txBody>
          <a:bodyPr/>
          <a:lstStyle/>
          <a:p>
            <a:fld id="{6C632F1B-FC76-4EE6-83A7-EA242D6E7603}" type="slidenum">
              <a:rPr lang="en-ID" smtClean="0"/>
              <a:t>24</a:t>
            </a:fld>
            <a:endParaRPr lang="en-ID" dirty="0"/>
          </a:p>
        </p:txBody>
      </p:sp>
      <p:pic>
        <p:nvPicPr>
          <p:cNvPr id="2" name="Picture 4">
            <a:extLst>
              <a:ext uri="{FF2B5EF4-FFF2-40B4-BE49-F238E27FC236}">
                <a16:creationId xmlns:a16="http://schemas.microsoft.com/office/drawing/2014/main" id="{CF4275EC-96E1-E58C-DBB9-B9F46998C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20EAA0-B71B-8836-3A60-2751391A6DDE}"/>
              </a:ext>
            </a:extLst>
          </p:cNvPr>
          <p:cNvSpPr/>
          <p:nvPr/>
        </p:nvSpPr>
        <p:spPr>
          <a:xfrm>
            <a:off x="1424558" y="2413337"/>
            <a:ext cx="4754618" cy="2031325"/>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a:p>
            <a:pPr marL="285750" indent="-285750">
              <a:buFont typeface="Arial" panose="020B0604020202020204" pitchFamily="34" charset="0"/>
              <a:buChar char="•"/>
            </a:pPr>
            <a:r>
              <a:rPr lang="en-US" dirty="0"/>
              <a:t>Weekly automated pipeline (Sunday 02:00)</a:t>
            </a:r>
          </a:p>
          <a:p>
            <a:pPr marL="285750" indent="-285750">
              <a:buFont typeface="Arial" panose="020B0604020202020204" pitchFamily="34" charset="0"/>
              <a:buChar char="•"/>
            </a:pPr>
            <a:r>
              <a:rPr lang="en-US" dirty="0"/>
              <a:t>Orchestrates entire flow:</a:t>
            </a:r>
          </a:p>
          <a:p>
            <a:pPr marL="742950" lvl="1" indent="-285750">
              <a:buFont typeface="Arial" panose="020B0604020202020204" pitchFamily="34" charset="0"/>
              <a:buChar char="•"/>
            </a:pPr>
            <a:r>
              <a:rPr lang="en-US" b="1" dirty="0"/>
              <a:t>Acquisition -&gt; Processing -&gt; Integration -&gt; Loading -&gt; Validation</a:t>
            </a:r>
          </a:p>
          <a:p>
            <a:pPr marL="285750" indent="-285750">
              <a:buFont typeface="Arial" panose="020B0604020202020204" pitchFamily="34" charset="0"/>
              <a:buChar char="•"/>
            </a:pPr>
            <a:r>
              <a:rPr lang="en-US" dirty="0"/>
              <a:t>No manual steps</a:t>
            </a:r>
          </a:p>
          <a:p>
            <a:pPr marL="285750" indent="-285750">
              <a:buFont typeface="Arial" panose="020B0604020202020204" pitchFamily="34" charset="0"/>
              <a:buChar char="•"/>
            </a:pPr>
            <a:r>
              <a:rPr lang="en-US" dirty="0"/>
              <a:t>Ensures fresh, validated data weekly</a:t>
            </a:r>
          </a:p>
        </p:txBody>
      </p:sp>
      <p:sp>
        <p:nvSpPr>
          <p:cNvPr id="23" name="Title 27">
            <a:extLst>
              <a:ext uri="{FF2B5EF4-FFF2-40B4-BE49-F238E27FC236}">
                <a16:creationId xmlns:a16="http://schemas.microsoft.com/office/drawing/2014/main" id="{FC368036-1344-7C17-3C2C-F5A5E5CF6EA4}"/>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Pipeline Automation – Azure Data Factory</a:t>
            </a:r>
            <a:endParaRPr lang="en-ID" sz="2000" b="1" dirty="0"/>
          </a:p>
        </p:txBody>
      </p:sp>
      <p:pic>
        <p:nvPicPr>
          <p:cNvPr id="26626" name="Picture 2" descr="Data automation Vectors - Download Free High-Quality Vectors from Freepik |  Freepik">
            <a:extLst>
              <a:ext uri="{FF2B5EF4-FFF2-40B4-BE49-F238E27FC236}">
                <a16:creationId xmlns:a16="http://schemas.microsoft.com/office/drawing/2014/main" id="{B3745127-0F5C-C084-60F8-7FBF0D48B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158" y="2524746"/>
            <a:ext cx="3897036" cy="242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98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8165-E3B3-C101-A6CC-AFE33F530F75}"/>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D823CBA3-B111-1895-63FA-57F83569F57F}"/>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B007B757-47DC-CBE6-FC55-8DC1D07F8922}"/>
              </a:ext>
            </a:extLst>
          </p:cNvPr>
          <p:cNvSpPr/>
          <p:nvPr/>
        </p:nvSpPr>
        <p:spPr>
          <a:xfrm>
            <a:off x="843927" y="1220655"/>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E803B59E-B8AE-1767-5BB1-F3F33CC83F00}"/>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6CBFAFA3-DFA2-8D7B-A7AC-0032DAAC3C28}"/>
              </a:ext>
            </a:extLst>
          </p:cNvPr>
          <p:cNvSpPr>
            <a:spLocks noGrp="1"/>
          </p:cNvSpPr>
          <p:nvPr>
            <p:ph type="title"/>
          </p:nvPr>
        </p:nvSpPr>
        <p:spPr>
          <a:xfrm>
            <a:off x="0" y="291972"/>
            <a:ext cx="12192000" cy="1325563"/>
          </a:xfrm>
        </p:spPr>
        <p:txBody>
          <a:bodyPr/>
          <a:lstStyle/>
          <a:p>
            <a:r>
              <a:rPr lang="en-ID" sz="3500" b="1" dirty="0"/>
              <a:t>Automation Overview</a:t>
            </a:r>
            <a:endParaRPr lang="en-ID" sz="4500" dirty="0"/>
          </a:p>
        </p:txBody>
      </p:sp>
      <p:sp>
        <p:nvSpPr>
          <p:cNvPr id="3" name="Marcador de Posição do Número do Diapositivo 2">
            <a:extLst>
              <a:ext uri="{FF2B5EF4-FFF2-40B4-BE49-F238E27FC236}">
                <a16:creationId xmlns:a16="http://schemas.microsoft.com/office/drawing/2014/main" id="{921309D0-0193-6F22-83E4-24FB6C8B4CE9}"/>
              </a:ext>
            </a:extLst>
          </p:cNvPr>
          <p:cNvSpPr>
            <a:spLocks noGrp="1"/>
          </p:cNvSpPr>
          <p:nvPr>
            <p:ph type="sldNum" sz="quarter" idx="4"/>
          </p:nvPr>
        </p:nvSpPr>
        <p:spPr/>
        <p:txBody>
          <a:bodyPr/>
          <a:lstStyle/>
          <a:p>
            <a:fld id="{6C632F1B-FC76-4EE6-83A7-EA242D6E7603}" type="slidenum">
              <a:rPr lang="en-ID" smtClean="0"/>
              <a:t>25</a:t>
            </a:fld>
            <a:endParaRPr lang="en-ID" dirty="0"/>
          </a:p>
        </p:txBody>
      </p:sp>
      <p:pic>
        <p:nvPicPr>
          <p:cNvPr id="2" name="Picture 4">
            <a:extLst>
              <a:ext uri="{FF2B5EF4-FFF2-40B4-BE49-F238E27FC236}">
                <a16:creationId xmlns:a16="http://schemas.microsoft.com/office/drawing/2014/main" id="{6BA59264-D7E9-7CDC-2759-392DF2226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27B8E6-5C89-78A0-6930-A34603236A33}"/>
              </a:ext>
            </a:extLst>
          </p:cNvPr>
          <p:cNvSpPr/>
          <p:nvPr/>
        </p:nvSpPr>
        <p:spPr>
          <a:xfrm>
            <a:off x="1504071" y="2691633"/>
            <a:ext cx="4754618" cy="1754326"/>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Native integration: Databricks + Storage + Key Vault</a:t>
            </a:r>
          </a:p>
          <a:p>
            <a:pPr marL="285750" indent="-285750">
              <a:buFont typeface="Arial" panose="020B0604020202020204" pitchFamily="34" charset="0"/>
              <a:buChar char="•"/>
            </a:pPr>
            <a:r>
              <a:rPr lang="en-US" dirty="0"/>
              <a:t>Visual pipeline design</a:t>
            </a:r>
          </a:p>
          <a:p>
            <a:pPr marL="285750" indent="-285750">
              <a:buFont typeface="Arial" panose="020B0604020202020204" pitchFamily="34" charset="0"/>
              <a:buChar char="•"/>
            </a:pPr>
            <a:r>
              <a:rPr lang="en-US" dirty="0"/>
              <a:t>Built-in scheduling &amp; monitoring</a:t>
            </a:r>
          </a:p>
          <a:p>
            <a:pPr marL="285750" indent="-285750">
              <a:buFont typeface="Arial" panose="020B0604020202020204" pitchFamily="34" charset="0"/>
              <a:buChar char="•"/>
            </a:pPr>
            <a:r>
              <a:rPr lang="en-US" dirty="0"/>
              <a:t>Serverless (pay only when executing)</a:t>
            </a:r>
          </a:p>
          <a:p>
            <a:pPr marL="285750" indent="-285750">
              <a:buFont typeface="Arial" panose="020B0604020202020204" pitchFamily="34" charset="0"/>
              <a:buChar char="•"/>
            </a:pPr>
            <a:r>
              <a:rPr lang="en-US" dirty="0"/>
              <a:t>Durable &amp; scalable</a:t>
            </a:r>
          </a:p>
        </p:txBody>
      </p:sp>
      <p:sp>
        <p:nvSpPr>
          <p:cNvPr id="23" name="Title 27">
            <a:extLst>
              <a:ext uri="{FF2B5EF4-FFF2-40B4-BE49-F238E27FC236}">
                <a16:creationId xmlns:a16="http://schemas.microsoft.com/office/drawing/2014/main" id="{9263B8A9-E8B1-414D-59DA-448827AF5686}"/>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Why Azure Data Factory</a:t>
            </a:r>
            <a:endParaRPr lang="en-ID" sz="2000" b="1" dirty="0"/>
          </a:p>
        </p:txBody>
      </p:sp>
      <p:pic>
        <p:nvPicPr>
          <p:cNvPr id="26626" name="Picture 2">
            <a:extLst>
              <a:ext uri="{FF2B5EF4-FFF2-40B4-BE49-F238E27FC236}">
                <a16:creationId xmlns:a16="http://schemas.microsoft.com/office/drawing/2014/main" id="{E2F3BCF4-0C30-558C-73E2-70E4445E1F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551158" y="2764361"/>
            <a:ext cx="3897036" cy="1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9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AAB52-C81D-EB24-4C1C-81AB85E15F58}"/>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335CA642-7E8C-430F-8945-8A322E5CE1FF}"/>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C12D67C6-223A-8324-29E3-FD7AFA9B2AB3}"/>
              </a:ext>
            </a:extLst>
          </p:cNvPr>
          <p:cNvSpPr/>
          <p:nvPr/>
        </p:nvSpPr>
        <p:spPr>
          <a:xfrm>
            <a:off x="843927" y="1220655"/>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F50D3F0F-8B94-2B39-7C9E-246C04FFD9DC}"/>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B0D384D1-FA81-483C-73B9-233575094D79}"/>
              </a:ext>
            </a:extLst>
          </p:cNvPr>
          <p:cNvSpPr>
            <a:spLocks noGrp="1"/>
          </p:cNvSpPr>
          <p:nvPr>
            <p:ph type="title"/>
          </p:nvPr>
        </p:nvSpPr>
        <p:spPr>
          <a:xfrm>
            <a:off x="0" y="291972"/>
            <a:ext cx="12192000" cy="1325563"/>
          </a:xfrm>
        </p:spPr>
        <p:txBody>
          <a:bodyPr/>
          <a:lstStyle/>
          <a:p>
            <a:r>
              <a:rPr lang="en-ID" sz="3500" b="1" dirty="0"/>
              <a:t>Automation Overview</a:t>
            </a:r>
            <a:endParaRPr lang="en-ID" sz="4500" dirty="0"/>
          </a:p>
        </p:txBody>
      </p:sp>
      <p:sp>
        <p:nvSpPr>
          <p:cNvPr id="3" name="Marcador de Posição do Número do Diapositivo 2">
            <a:extLst>
              <a:ext uri="{FF2B5EF4-FFF2-40B4-BE49-F238E27FC236}">
                <a16:creationId xmlns:a16="http://schemas.microsoft.com/office/drawing/2014/main" id="{7D131974-6E46-6626-FC5A-F0AE8A4BA038}"/>
              </a:ext>
            </a:extLst>
          </p:cNvPr>
          <p:cNvSpPr>
            <a:spLocks noGrp="1"/>
          </p:cNvSpPr>
          <p:nvPr>
            <p:ph type="sldNum" sz="quarter" idx="4"/>
          </p:nvPr>
        </p:nvSpPr>
        <p:spPr/>
        <p:txBody>
          <a:bodyPr/>
          <a:lstStyle/>
          <a:p>
            <a:fld id="{6C632F1B-FC76-4EE6-83A7-EA242D6E7603}" type="slidenum">
              <a:rPr lang="en-ID" smtClean="0"/>
              <a:t>26</a:t>
            </a:fld>
            <a:endParaRPr lang="en-ID" dirty="0"/>
          </a:p>
        </p:txBody>
      </p:sp>
      <p:pic>
        <p:nvPicPr>
          <p:cNvPr id="2" name="Picture 4">
            <a:extLst>
              <a:ext uri="{FF2B5EF4-FFF2-40B4-BE49-F238E27FC236}">
                <a16:creationId xmlns:a16="http://schemas.microsoft.com/office/drawing/2014/main" id="{8BD6C5B7-BF23-9DB2-1CFE-D7FFAC834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72DDC0-7A8B-5E47-62C5-5020E1FE1A9B}"/>
              </a:ext>
            </a:extLst>
          </p:cNvPr>
          <p:cNvSpPr/>
          <p:nvPr/>
        </p:nvSpPr>
        <p:spPr>
          <a:xfrm>
            <a:off x="1504071" y="2691633"/>
            <a:ext cx="4754618" cy="2585323"/>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t>5 sequential activities:</a:t>
            </a:r>
            <a:endParaRPr lang="en-US" dirty="0"/>
          </a:p>
          <a:p>
            <a:pPr marL="800100" lvl="1" indent="-342900">
              <a:buFont typeface="+mj-lt"/>
              <a:buAutoNum type="arabicPeriod"/>
            </a:pPr>
            <a:r>
              <a:rPr lang="en-US" dirty="0"/>
              <a:t>Acquire Data → raw files</a:t>
            </a:r>
          </a:p>
          <a:p>
            <a:pPr marL="800100" lvl="1" indent="-342900">
              <a:buFont typeface="+mj-lt"/>
              <a:buAutoNum type="arabicPeriod"/>
            </a:pPr>
            <a:r>
              <a:rPr lang="en-US" dirty="0"/>
              <a:t>Process Data → cleaned files</a:t>
            </a:r>
          </a:p>
          <a:p>
            <a:pPr marL="800100" lvl="1" indent="-342900">
              <a:buFont typeface="+mj-lt"/>
              <a:buAutoNum type="arabicPeriod"/>
            </a:pPr>
            <a:r>
              <a:rPr lang="en-US" dirty="0"/>
              <a:t>Integrate Data → final CSVs</a:t>
            </a:r>
          </a:p>
          <a:p>
            <a:pPr marL="800100" lvl="1" indent="-342900">
              <a:buFont typeface="+mj-lt"/>
              <a:buAutoNum type="arabicPeriod"/>
            </a:pPr>
            <a:r>
              <a:rPr lang="en-US" dirty="0"/>
              <a:t>Load to Delta Lake → 3 Delta tables</a:t>
            </a:r>
          </a:p>
          <a:p>
            <a:pPr marL="800100" lvl="1" indent="-342900">
              <a:buFont typeface="+mj-lt"/>
              <a:buAutoNum type="arabicPeriod"/>
            </a:pPr>
            <a:r>
              <a:rPr lang="en-US" dirty="0"/>
              <a:t>Validate → row counts &amp; schema checks</a:t>
            </a:r>
          </a:p>
          <a:p>
            <a:pPr marL="285750" indent="-285750">
              <a:buFont typeface="Arial" panose="020B0604020202020204" pitchFamily="34" charset="0"/>
              <a:buChar char="•"/>
            </a:pPr>
            <a:r>
              <a:rPr lang="en-US" b="1" dirty="0"/>
              <a:t>Failure behavior:</a:t>
            </a:r>
            <a:endParaRPr lang="en-US" dirty="0"/>
          </a:p>
          <a:p>
            <a:pPr marL="800100" lvl="1" indent="-342900">
              <a:buFont typeface="+mj-lt"/>
              <a:buAutoNum type="arabicPeriod"/>
            </a:pPr>
            <a:r>
              <a:rPr lang="en-US" dirty="0"/>
              <a:t>Stops on error</a:t>
            </a:r>
          </a:p>
          <a:p>
            <a:pPr marL="800100" lvl="1" indent="-342900">
              <a:buFont typeface="+mj-lt"/>
              <a:buAutoNum type="arabicPeriod"/>
            </a:pPr>
            <a:r>
              <a:rPr lang="en-US" dirty="0"/>
              <a:t>Alerts via email</a:t>
            </a:r>
          </a:p>
        </p:txBody>
      </p:sp>
      <p:sp>
        <p:nvSpPr>
          <p:cNvPr id="23" name="Title 27">
            <a:extLst>
              <a:ext uri="{FF2B5EF4-FFF2-40B4-BE49-F238E27FC236}">
                <a16:creationId xmlns:a16="http://schemas.microsoft.com/office/drawing/2014/main" id="{71467B98-2DF3-7308-A2CF-1EFACD66CD27}"/>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Why Azure Data Factory</a:t>
            </a:r>
            <a:endParaRPr lang="en-ID" sz="2000" b="1" dirty="0"/>
          </a:p>
        </p:txBody>
      </p:sp>
      <p:pic>
        <p:nvPicPr>
          <p:cNvPr id="26626" name="Picture 2">
            <a:extLst>
              <a:ext uri="{FF2B5EF4-FFF2-40B4-BE49-F238E27FC236}">
                <a16:creationId xmlns:a16="http://schemas.microsoft.com/office/drawing/2014/main" id="{2DF74138-AF46-0E82-E876-85B003707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551158" y="2764361"/>
            <a:ext cx="3897036" cy="1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98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9037-4AAE-CEFB-1704-87C615432099}"/>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1D07E2A1-9BCD-25D6-90C0-F1D3ED2BDA88}"/>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5D7F32FF-D6F1-A1D1-3949-3EED41E44D78}"/>
              </a:ext>
            </a:extLst>
          </p:cNvPr>
          <p:cNvSpPr/>
          <p:nvPr/>
        </p:nvSpPr>
        <p:spPr>
          <a:xfrm>
            <a:off x="843927" y="1220655"/>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17946056-7A28-4F93-9114-72890DCBAD19}"/>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5AEC596E-D033-4256-3B45-27CCCBEF80A7}"/>
              </a:ext>
            </a:extLst>
          </p:cNvPr>
          <p:cNvSpPr>
            <a:spLocks noGrp="1"/>
          </p:cNvSpPr>
          <p:nvPr>
            <p:ph type="title"/>
          </p:nvPr>
        </p:nvSpPr>
        <p:spPr>
          <a:xfrm>
            <a:off x="0" y="291972"/>
            <a:ext cx="12192000" cy="1325563"/>
          </a:xfrm>
        </p:spPr>
        <p:txBody>
          <a:bodyPr/>
          <a:lstStyle/>
          <a:p>
            <a:r>
              <a:rPr lang="en-ID" sz="3500" b="1" dirty="0"/>
              <a:t>Automation Overview</a:t>
            </a:r>
            <a:endParaRPr lang="en-ID" sz="4500" dirty="0"/>
          </a:p>
        </p:txBody>
      </p:sp>
      <p:sp>
        <p:nvSpPr>
          <p:cNvPr id="3" name="Marcador de Posição do Número do Diapositivo 2">
            <a:extLst>
              <a:ext uri="{FF2B5EF4-FFF2-40B4-BE49-F238E27FC236}">
                <a16:creationId xmlns:a16="http://schemas.microsoft.com/office/drawing/2014/main" id="{8DC8DFE3-153D-8AB1-581E-B34436E056DA}"/>
              </a:ext>
            </a:extLst>
          </p:cNvPr>
          <p:cNvSpPr>
            <a:spLocks noGrp="1"/>
          </p:cNvSpPr>
          <p:nvPr>
            <p:ph type="sldNum" sz="quarter" idx="4"/>
          </p:nvPr>
        </p:nvSpPr>
        <p:spPr/>
        <p:txBody>
          <a:bodyPr/>
          <a:lstStyle/>
          <a:p>
            <a:fld id="{6C632F1B-FC76-4EE6-83A7-EA242D6E7603}" type="slidenum">
              <a:rPr lang="en-ID" smtClean="0"/>
              <a:t>27</a:t>
            </a:fld>
            <a:endParaRPr lang="en-ID" dirty="0"/>
          </a:p>
        </p:txBody>
      </p:sp>
      <p:pic>
        <p:nvPicPr>
          <p:cNvPr id="2" name="Picture 4">
            <a:extLst>
              <a:ext uri="{FF2B5EF4-FFF2-40B4-BE49-F238E27FC236}">
                <a16:creationId xmlns:a16="http://schemas.microsoft.com/office/drawing/2014/main" id="{D4170C14-060D-EDBD-4B04-B936CDD98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AEBA2F6-E39A-208C-5543-85A2E0B5B4DF}"/>
              </a:ext>
            </a:extLst>
          </p:cNvPr>
          <p:cNvSpPr/>
          <p:nvPr/>
        </p:nvSpPr>
        <p:spPr>
          <a:xfrm>
            <a:off x="1378124" y="3000185"/>
            <a:ext cx="4754618" cy="1754326"/>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Key Components:</a:t>
            </a:r>
          </a:p>
          <a:p>
            <a:pPr marL="285750" indent="-285750">
              <a:buFont typeface="Arial" panose="020B0604020202020204" pitchFamily="34" charset="0"/>
              <a:buChar char="•"/>
            </a:pPr>
            <a:r>
              <a:rPr lang="en-US" dirty="0"/>
              <a:t>Linked Services: Databricks, ADLS, Key Vault</a:t>
            </a:r>
          </a:p>
          <a:p>
            <a:pPr marL="285750" indent="-285750">
              <a:buFont typeface="Arial" panose="020B0604020202020204" pitchFamily="34" charset="0"/>
              <a:buChar char="•"/>
            </a:pPr>
            <a:r>
              <a:rPr lang="en-US" dirty="0"/>
              <a:t>Datasets: Raw → Processed → Integrated</a:t>
            </a:r>
          </a:p>
          <a:p>
            <a:pPr marL="285750" indent="-285750">
              <a:buFont typeface="Arial" panose="020B0604020202020204" pitchFamily="34" charset="0"/>
              <a:buChar char="•"/>
            </a:pPr>
            <a:r>
              <a:rPr lang="en-US" dirty="0"/>
              <a:t>Job Clusters: Auto-create &amp; auto-terminate</a:t>
            </a:r>
          </a:p>
          <a:p>
            <a:pPr marL="285750" indent="-285750">
              <a:buFont typeface="Arial" panose="020B0604020202020204" pitchFamily="34" charset="0"/>
              <a:buChar char="•"/>
            </a:pPr>
            <a:r>
              <a:rPr lang="en-US" dirty="0"/>
              <a:t>Validation: Row counts + type checks</a:t>
            </a:r>
          </a:p>
          <a:p>
            <a:pPr marL="285750" indent="-285750">
              <a:buFont typeface="Arial" panose="020B0604020202020204" pitchFamily="34" charset="0"/>
              <a:buChar char="•"/>
            </a:pPr>
            <a:endParaRPr lang="en-US" dirty="0"/>
          </a:p>
        </p:txBody>
      </p:sp>
      <p:sp>
        <p:nvSpPr>
          <p:cNvPr id="23" name="Title 27">
            <a:extLst>
              <a:ext uri="{FF2B5EF4-FFF2-40B4-BE49-F238E27FC236}">
                <a16:creationId xmlns:a16="http://schemas.microsoft.com/office/drawing/2014/main" id="{BD985ABA-D09C-83CC-2331-D6F07BD9F95B}"/>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Why Azure Data Factory</a:t>
            </a:r>
            <a:endParaRPr lang="en-ID" sz="2000" b="1" dirty="0"/>
          </a:p>
        </p:txBody>
      </p:sp>
      <p:pic>
        <p:nvPicPr>
          <p:cNvPr id="26626" name="Picture 2">
            <a:extLst>
              <a:ext uri="{FF2B5EF4-FFF2-40B4-BE49-F238E27FC236}">
                <a16:creationId xmlns:a16="http://schemas.microsoft.com/office/drawing/2014/main" id="{45A7ADCC-EEF4-CC59-C972-AD20734B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551158" y="2764361"/>
            <a:ext cx="3897036" cy="1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55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9644-ADE6-F815-78A5-A2320CA28EA3}"/>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EBCCAA58-DD49-9A47-661F-EF6EBAD42D89}"/>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8FCABA2F-7B0A-8F58-A692-EEEF0563F6DA}"/>
              </a:ext>
            </a:extLst>
          </p:cNvPr>
          <p:cNvSpPr/>
          <p:nvPr/>
        </p:nvSpPr>
        <p:spPr>
          <a:xfrm>
            <a:off x="843927" y="1220655"/>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1CAB3225-F8BB-BF9D-5FC2-D00FA8AD00D0}"/>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6F665EC6-5DE6-1636-3199-46C1EB0F0BE8}"/>
              </a:ext>
            </a:extLst>
          </p:cNvPr>
          <p:cNvSpPr>
            <a:spLocks noGrp="1"/>
          </p:cNvSpPr>
          <p:nvPr>
            <p:ph type="title"/>
          </p:nvPr>
        </p:nvSpPr>
        <p:spPr>
          <a:xfrm>
            <a:off x="0" y="291972"/>
            <a:ext cx="12192000" cy="1325563"/>
          </a:xfrm>
        </p:spPr>
        <p:txBody>
          <a:bodyPr/>
          <a:lstStyle/>
          <a:p>
            <a:r>
              <a:rPr lang="en-ID" sz="3500" b="1" dirty="0"/>
              <a:t>Challenges Faced</a:t>
            </a:r>
            <a:endParaRPr lang="en-ID" sz="4500" dirty="0"/>
          </a:p>
        </p:txBody>
      </p:sp>
      <p:sp>
        <p:nvSpPr>
          <p:cNvPr id="3" name="Marcador de Posição do Número do Diapositivo 2">
            <a:extLst>
              <a:ext uri="{FF2B5EF4-FFF2-40B4-BE49-F238E27FC236}">
                <a16:creationId xmlns:a16="http://schemas.microsoft.com/office/drawing/2014/main" id="{1980B779-F2D4-D61E-3E93-6902B6AE46BB}"/>
              </a:ext>
            </a:extLst>
          </p:cNvPr>
          <p:cNvSpPr>
            <a:spLocks noGrp="1"/>
          </p:cNvSpPr>
          <p:nvPr>
            <p:ph type="sldNum" sz="quarter" idx="4"/>
          </p:nvPr>
        </p:nvSpPr>
        <p:spPr/>
        <p:txBody>
          <a:bodyPr/>
          <a:lstStyle/>
          <a:p>
            <a:fld id="{6C632F1B-FC76-4EE6-83A7-EA242D6E7603}" type="slidenum">
              <a:rPr lang="en-ID" smtClean="0"/>
              <a:t>28</a:t>
            </a:fld>
            <a:endParaRPr lang="en-ID" dirty="0"/>
          </a:p>
        </p:txBody>
      </p:sp>
      <p:pic>
        <p:nvPicPr>
          <p:cNvPr id="2" name="Picture 4">
            <a:extLst>
              <a:ext uri="{FF2B5EF4-FFF2-40B4-BE49-F238E27FC236}">
                <a16:creationId xmlns:a16="http://schemas.microsoft.com/office/drawing/2014/main" id="{8B60F43E-C941-38F3-44FF-4C5972761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9D249B-48DC-C34F-935B-A6C417A2294F}"/>
              </a:ext>
            </a:extLst>
          </p:cNvPr>
          <p:cNvSpPr/>
          <p:nvPr/>
        </p:nvSpPr>
        <p:spPr>
          <a:xfrm>
            <a:off x="1365381" y="2241263"/>
            <a:ext cx="4754618" cy="3139321"/>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b="1" dirty="0"/>
              <a:t>Vehicle Matching Across Sources</a:t>
            </a:r>
          </a:p>
          <a:p>
            <a:pPr marL="742950" lvl="1" indent="-285750">
              <a:buFont typeface="Arial" panose="020B0604020202020204" pitchFamily="34" charset="0"/>
              <a:buChar char="•"/>
            </a:pPr>
            <a:r>
              <a:rPr lang="en-US" dirty="0"/>
              <a:t>Different naming conventions (F150 vs F-150)</a:t>
            </a:r>
          </a:p>
          <a:p>
            <a:pPr marL="742950" lvl="1" indent="-285750">
              <a:buFont typeface="Arial" panose="020B0604020202020204" pitchFamily="34" charset="0"/>
              <a:buChar char="•"/>
            </a:pPr>
            <a:r>
              <a:rPr lang="en-US" dirty="0"/>
              <a:t>No universal vehicle ID</a:t>
            </a:r>
          </a:p>
          <a:p>
            <a:pPr marL="742950" lvl="1" indent="-285750">
              <a:buFont typeface="Arial" panose="020B0604020202020204" pitchFamily="34" charset="0"/>
              <a:buChar char="•"/>
            </a:pPr>
            <a:r>
              <a:rPr lang="en-US" dirty="0"/>
              <a:t>Solution: Normalization + year/make/model join</a:t>
            </a:r>
          </a:p>
          <a:p>
            <a:pPr marL="342900" indent="-342900">
              <a:buFont typeface="+mj-lt"/>
              <a:buAutoNum type="arabicPeriod"/>
            </a:pPr>
            <a:r>
              <a:rPr lang="en-US" b="1" dirty="0"/>
              <a:t>Dual-Fuel Vehicles (Biggest Challenge)</a:t>
            </a:r>
          </a:p>
          <a:p>
            <a:pPr marL="742950" lvl="1" indent="-285750">
              <a:buFont typeface="Arial" panose="020B0604020202020204" pitchFamily="34" charset="0"/>
              <a:buChar char="•"/>
            </a:pPr>
            <a:r>
              <a:rPr lang="en-US" dirty="0"/>
              <a:t>Plug-in hybrids use two infrastructures</a:t>
            </a:r>
          </a:p>
          <a:p>
            <a:pPr marL="742950" lvl="1" indent="-285750">
              <a:buFont typeface="Arial" panose="020B0604020202020204" pitchFamily="34" charset="0"/>
              <a:buChar char="•"/>
            </a:pPr>
            <a:r>
              <a:rPr lang="en-US" dirty="0"/>
              <a:t>Solution: “Exploded rows” → one row per fuel type</a:t>
            </a:r>
          </a:p>
          <a:p>
            <a:pPr marL="742950" lvl="1" indent="-285750">
              <a:buFont typeface="Arial" panose="020B0604020202020204" pitchFamily="34" charset="0"/>
              <a:buChar char="•"/>
            </a:pPr>
            <a:r>
              <a:rPr lang="en-US" dirty="0"/>
              <a:t>Accurate EV + gasoline demand</a:t>
            </a:r>
          </a:p>
        </p:txBody>
      </p:sp>
      <p:sp>
        <p:nvSpPr>
          <p:cNvPr id="23" name="Title 27">
            <a:extLst>
              <a:ext uri="{FF2B5EF4-FFF2-40B4-BE49-F238E27FC236}">
                <a16:creationId xmlns:a16="http://schemas.microsoft.com/office/drawing/2014/main" id="{27B13ADA-C9A2-A531-8CD3-5C5F2A8CBBE9}"/>
              </a:ext>
            </a:extLst>
          </p:cNvPr>
          <p:cNvSpPr txBox="1">
            <a:spLocks/>
          </p:cNvSpPr>
          <p:nvPr/>
        </p:nvSpPr>
        <p:spPr>
          <a:xfrm>
            <a:off x="2511338" y="1274659"/>
            <a:ext cx="7217323"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Top Challenges Faced</a:t>
            </a:r>
            <a:endParaRPr lang="en-ID" sz="2000" b="1" dirty="0"/>
          </a:p>
        </p:txBody>
      </p:sp>
      <p:pic>
        <p:nvPicPr>
          <p:cNvPr id="26626" name="Picture 2">
            <a:extLst>
              <a:ext uri="{FF2B5EF4-FFF2-40B4-BE49-F238E27FC236}">
                <a16:creationId xmlns:a16="http://schemas.microsoft.com/office/drawing/2014/main" id="{029E2FC9-B25A-B625-B924-583437760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548688" y="2349593"/>
            <a:ext cx="4185166" cy="294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80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7" name="Arc 104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p:cNvSpPr>
            <a:spLocks noGrp="1"/>
          </p:cNvSpPr>
          <p:nvPr>
            <p:ph type="title"/>
          </p:nvPr>
        </p:nvSpPr>
        <p:spPr>
          <a:xfrm>
            <a:off x="838200" y="1113224"/>
            <a:ext cx="10515599" cy="1325563"/>
          </a:xfrm>
        </p:spPr>
        <p:txBody>
          <a:bodyPr vert="horz" lIns="91440" tIns="45720" rIns="91440" bIns="45720" rtlCol="0" anchor="ctr">
            <a:normAutofit/>
          </a:bodyPr>
          <a:lstStyle/>
          <a:p>
            <a:r>
              <a:rPr lang="en-US" sz="4400" b="1" kern="1200" dirty="0">
                <a:solidFill>
                  <a:schemeClr val="tx1"/>
                </a:solidFill>
                <a:latin typeface="+mj-lt"/>
                <a:ea typeface="+mj-ea"/>
                <a:cs typeface="+mj-cs"/>
              </a:rPr>
              <a:t>Introduction</a:t>
            </a:r>
          </a:p>
        </p:txBody>
      </p:sp>
      <p:sp>
        <p:nvSpPr>
          <p:cNvPr id="3" name="Text Placeholder 2"/>
          <p:cNvSpPr>
            <a:spLocks noGrp="1"/>
          </p:cNvSpPr>
          <p:nvPr>
            <p:ph type="body" sz="quarter" idx="13"/>
          </p:nvPr>
        </p:nvSpPr>
        <p:spPr>
          <a:xfrm>
            <a:off x="793727" y="2422918"/>
            <a:ext cx="5023599" cy="3037603"/>
          </a:xfrm>
        </p:spPr>
        <p:txBody>
          <a:bodyPr vert="horz" lIns="91440" tIns="45720" rIns="91440" bIns="45720" rtlCol="0">
            <a:noAutofit/>
          </a:bodyPr>
          <a:lstStyle/>
          <a:p>
            <a:pPr indent="-228600" algn="just">
              <a:lnSpc>
                <a:spcPct val="90000"/>
              </a:lnSpc>
              <a:buFont typeface="Arial" panose="020B0604020202020204" pitchFamily="34" charset="0"/>
              <a:buChar char="•"/>
            </a:pPr>
            <a:r>
              <a:rPr lang="en-US" sz="2000" dirty="0">
                <a:latin typeface="+mn-lt"/>
                <a:sym typeface="+mn-ea"/>
              </a:rPr>
              <a:t>The automotive industry increasingly relies on data to monitor safety, performance and infrastructure trends</a:t>
            </a:r>
          </a:p>
          <a:p>
            <a:pPr indent="-228600" algn="just">
              <a:lnSpc>
                <a:spcPct val="90000"/>
              </a:lnSpc>
              <a:buFont typeface="Arial" panose="020B0604020202020204" pitchFamily="34" charset="0"/>
              <a:buChar char="•"/>
            </a:pPr>
            <a:r>
              <a:rPr lang="en-US" sz="2000" dirty="0">
                <a:latin typeface="+mn-lt"/>
                <a:sym typeface="+mn-ea"/>
              </a:rPr>
              <a:t>This assessment focuses on building an end-to-end pipeline for publicly available datasets</a:t>
            </a:r>
          </a:p>
          <a:p>
            <a:pPr indent="-228600" algn="just">
              <a:lnSpc>
                <a:spcPct val="90000"/>
              </a:lnSpc>
              <a:buFont typeface="Arial" panose="020B0604020202020204" pitchFamily="34" charset="0"/>
              <a:buChar char="•"/>
            </a:pPr>
            <a:r>
              <a:rPr lang="en-US" sz="2000" dirty="0">
                <a:latin typeface="+mn-lt"/>
                <a:sym typeface="+mn-ea"/>
              </a:rPr>
              <a:t>The goal is to automate acquisition, cleaning, transformation and simulate loading of vehicle-related datasets</a:t>
            </a:r>
          </a:p>
          <a:p>
            <a:pPr indent="-228600" algn="just">
              <a:lnSpc>
                <a:spcPct val="90000"/>
              </a:lnSpc>
              <a:buFont typeface="Arial" panose="020B0604020202020204" pitchFamily="34" charset="0"/>
              <a:buChar char="•"/>
            </a:pPr>
            <a:r>
              <a:rPr lang="en-US" sz="2000" dirty="0">
                <a:latin typeface="+mn-lt"/>
                <a:sym typeface="+mn-ea"/>
              </a:rPr>
              <a:t>The pipeline supports analysis of safety complaints, fuel economy and alternative fuel infrastructure</a:t>
            </a:r>
          </a:p>
        </p:txBody>
      </p:sp>
      <p:sp>
        <p:nvSpPr>
          <p:cNvPr id="1045" name="Oval 104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561DEB1-B82D-67E1-681C-D4778E32B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000" r="20000"/>
          <a:stretch/>
        </p:blipFill>
        <p:spPr bwMode="auto">
          <a:xfrm>
            <a:off x="7109962" y="1929820"/>
            <a:ext cx="4221597" cy="4221597"/>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noFill/>
          <a:extLst>
            <a:ext uri="{909E8E84-426E-40DD-AFC4-6F175D3DCCD1}">
              <a14:hiddenFill xmlns:a14="http://schemas.microsoft.com/office/drawing/2010/main">
                <a:solidFill>
                  <a:srgbClr val="FFFFFF"/>
                </a:solidFill>
              </a14:hiddenFill>
            </a:ext>
          </a:extLst>
        </p:spPr>
      </p:pic>
      <p:sp>
        <p:nvSpPr>
          <p:cNvPr id="7" name="Marcador de Posição do Número do Diapositivo 6">
            <a:extLst>
              <a:ext uri="{FF2B5EF4-FFF2-40B4-BE49-F238E27FC236}">
                <a16:creationId xmlns:a16="http://schemas.microsoft.com/office/drawing/2014/main" id="{CCCE25CB-57C0-F911-81F0-A05DB4F36274}"/>
              </a:ext>
            </a:extLst>
          </p:cNvPr>
          <p:cNvSpPr>
            <a:spLocks noGrp="1"/>
          </p:cNvSpPr>
          <p:nvPr>
            <p:ph type="sldNum" sz="quarter" idx="4"/>
          </p:nvPr>
        </p:nvSpPr>
        <p:spPr/>
        <p:txBody>
          <a:bodyPr/>
          <a:lstStyle/>
          <a:p>
            <a:fld id="{6C632F1B-FC76-4EE6-83A7-EA242D6E7603}" type="slidenum">
              <a:rPr lang="en-ID" smtClean="0"/>
              <a:t>3</a:t>
            </a:fld>
            <a:endParaRPr lang="en-ID" dirty="0"/>
          </a:p>
        </p:txBody>
      </p:sp>
      <p:pic>
        <p:nvPicPr>
          <p:cNvPr id="5" name="Picture 4">
            <a:extLst>
              <a:ext uri="{FF2B5EF4-FFF2-40B4-BE49-F238E27FC236}">
                <a16:creationId xmlns:a16="http://schemas.microsoft.com/office/drawing/2014/main" id="{EDFF0E21-1613-2A94-E836-606D68B32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2"/>
          <p:cNvSpPr/>
          <p:nvPr/>
        </p:nvSpPr>
        <p:spPr>
          <a:xfrm>
            <a:off x="690377" y="1902563"/>
            <a:ext cx="3748888" cy="3748888"/>
          </a:xfrm>
          <a:prstGeom prst="ellips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sz="12000" b="1">
              <a:latin typeface="Arial" panose="020B0604020202020204" pitchFamily="34" charset="0"/>
              <a:cs typeface="Arial" panose="020B0604020202020204" pitchFamily="34" charset="0"/>
              <a:sym typeface="+mn-ea"/>
            </a:endParaRPr>
          </a:p>
        </p:txBody>
      </p:sp>
      <p:sp>
        <p:nvSpPr>
          <p:cNvPr id="7" name="Text Placeholder 6"/>
          <p:cNvSpPr>
            <a:spLocks noGrp="1"/>
          </p:cNvSpPr>
          <p:nvPr>
            <p:ph type="body" idx="1"/>
          </p:nvPr>
        </p:nvSpPr>
        <p:spPr>
          <a:xfrm>
            <a:off x="5252519" y="2227643"/>
            <a:ext cx="5584539" cy="3152401"/>
          </a:xfrm>
        </p:spPr>
        <p:txBody>
          <a:bodyPr/>
          <a:lstStyle/>
          <a:p>
            <a:pPr marL="285750" indent="-285750">
              <a:buFontTx/>
              <a:buChar char="-"/>
            </a:pPr>
            <a:r>
              <a:rPr lang="pt-PT" sz="1600" dirty="0" err="1">
                <a:latin typeface="STIX Two Text" pitchFamily="2" charset="0"/>
                <a:cs typeface="STIX Two Text" pitchFamily="2" charset="0"/>
                <a:sym typeface="+mn-ea"/>
              </a:rPr>
              <a:t>Build</a:t>
            </a:r>
            <a:r>
              <a:rPr lang="pt-PT" sz="1600" dirty="0">
                <a:latin typeface="STIX Two Text" pitchFamily="2" charset="0"/>
                <a:cs typeface="STIX Two Text" pitchFamily="2" charset="0"/>
                <a:sym typeface="+mn-ea"/>
              </a:rPr>
              <a:t> </a:t>
            </a:r>
            <a:r>
              <a:rPr lang="pt-PT" sz="1600" dirty="0" err="1">
                <a:latin typeface="STIX Two Text" pitchFamily="2" charset="0"/>
                <a:cs typeface="STIX Two Text" pitchFamily="2" charset="0"/>
                <a:sym typeface="+mn-ea"/>
              </a:rPr>
              <a:t>an</a:t>
            </a:r>
            <a:r>
              <a:rPr lang="pt-PT" sz="1600" dirty="0">
                <a:latin typeface="STIX Two Text" pitchFamily="2" charset="0"/>
                <a:cs typeface="STIX Two Text" pitchFamily="2" charset="0"/>
                <a:sym typeface="+mn-ea"/>
              </a:rPr>
              <a:t> </a:t>
            </a:r>
            <a:r>
              <a:rPr lang="pt-PT" sz="1600" dirty="0" err="1">
                <a:latin typeface="STIX Two Text" pitchFamily="2" charset="0"/>
                <a:cs typeface="STIX Two Text" pitchFamily="2" charset="0"/>
                <a:sym typeface="+mn-ea"/>
              </a:rPr>
              <a:t>end</a:t>
            </a:r>
            <a:r>
              <a:rPr lang="pt-PT" sz="1600" dirty="0">
                <a:latin typeface="STIX Two Text" pitchFamily="2" charset="0"/>
                <a:cs typeface="STIX Two Text" pitchFamily="2" charset="0"/>
                <a:sym typeface="+mn-ea"/>
              </a:rPr>
              <a:t>-to-</a:t>
            </a:r>
            <a:r>
              <a:rPr lang="pt-PT" sz="1600" dirty="0" err="1">
                <a:latin typeface="STIX Two Text" pitchFamily="2" charset="0"/>
                <a:cs typeface="STIX Two Text" pitchFamily="2" charset="0"/>
                <a:sym typeface="+mn-ea"/>
              </a:rPr>
              <a:t>end</a:t>
            </a:r>
            <a:r>
              <a:rPr lang="pt-PT" sz="1600" dirty="0">
                <a:latin typeface="STIX Two Text" pitchFamily="2" charset="0"/>
                <a:cs typeface="STIX Two Text" pitchFamily="2" charset="0"/>
                <a:sym typeface="+mn-ea"/>
              </a:rPr>
              <a:t> pipeline to </a:t>
            </a:r>
            <a:r>
              <a:rPr lang="pt-PT" sz="1600" dirty="0" err="1">
                <a:latin typeface="STIX Two Text" pitchFamily="2" charset="0"/>
                <a:cs typeface="STIX Two Text" pitchFamily="2" charset="0"/>
                <a:sym typeface="+mn-ea"/>
              </a:rPr>
              <a:t>ingest</a:t>
            </a:r>
            <a:r>
              <a:rPr lang="pt-PT" sz="1600" dirty="0">
                <a:latin typeface="STIX Two Text" pitchFamily="2" charset="0"/>
                <a:cs typeface="STIX Two Text" pitchFamily="2" charset="0"/>
                <a:sym typeface="+mn-ea"/>
              </a:rPr>
              <a:t>, </a:t>
            </a:r>
            <a:r>
              <a:rPr lang="pt-PT" sz="1600" dirty="0" err="1">
                <a:latin typeface="STIX Two Text" pitchFamily="2" charset="0"/>
                <a:cs typeface="STIX Two Text" pitchFamily="2" charset="0"/>
                <a:sym typeface="+mn-ea"/>
              </a:rPr>
              <a:t>clean</a:t>
            </a:r>
            <a:r>
              <a:rPr lang="pt-PT" sz="1600" dirty="0">
                <a:cs typeface="STIX Two Text" pitchFamily="2" charset="0"/>
                <a:sym typeface="+mn-ea"/>
              </a:rPr>
              <a:t>, </a:t>
            </a:r>
            <a:r>
              <a:rPr lang="pt-PT" sz="1600" dirty="0" err="1">
                <a:cs typeface="STIX Two Text" pitchFamily="2" charset="0"/>
                <a:sym typeface="+mn-ea"/>
              </a:rPr>
              <a:t>transform</a:t>
            </a:r>
            <a:endParaRPr lang="pt-PT" sz="1600" dirty="0">
              <a:cs typeface="STIX Two Text" pitchFamily="2" charset="0"/>
              <a:sym typeface="+mn-ea"/>
            </a:endParaRPr>
          </a:p>
          <a:p>
            <a:pPr marL="285750" indent="-285750">
              <a:buFontTx/>
              <a:buChar char="-"/>
            </a:pPr>
            <a:r>
              <a:rPr lang="pt-PT" sz="1600" dirty="0">
                <a:latin typeface="Calibri" panose="020F0502020204030204" charset="0"/>
                <a:cs typeface="Calibri" panose="020F0502020204030204" charset="0"/>
                <a:sym typeface="+mn-ea"/>
              </a:rPr>
              <a:t>Prepare </a:t>
            </a:r>
            <a:r>
              <a:rPr lang="pt-PT" sz="1600" dirty="0" err="1">
                <a:latin typeface="Calibri" panose="020F0502020204030204" charset="0"/>
                <a:cs typeface="Calibri" panose="020F0502020204030204" charset="0"/>
                <a:sym typeface="+mn-ea"/>
              </a:rPr>
              <a:t>the</a:t>
            </a:r>
            <a:r>
              <a:rPr lang="pt-PT" sz="1600" dirty="0">
                <a:latin typeface="Calibri" panose="020F0502020204030204" charset="0"/>
                <a:cs typeface="Calibri" panose="020F0502020204030204" charset="0"/>
                <a:sym typeface="+mn-ea"/>
              </a:rPr>
              <a:t> data for </a:t>
            </a:r>
            <a:r>
              <a:rPr lang="pt-PT" sz="1600" dirty="0" err="1">
                <a:latin typeface="Calibri" panose="020F0502020204030204" charset="0"/>
                <a:cs typeface="Calibri" panose="020F0502020204030204" charset="0"/>
                <a:sym typeface="+mn-ea"/>
              </a:rPr>
              <a:t>downstream</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analysis</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and</a:t>
            </a:r>
            <a:r>
              <a:rPr lang="pt-PT" sz="1600" dirty="0">
                <a:latin typeface="Calibri" panose="020F0502020204030204" charset="0"/>
                <a:cs typeface="Calibri" panose="020F0502020204030204" charset="0"/>
                <a:sym typeface="+mn-ea"/>
              </a:rPr>
              <a:t> insights</a:t>
            </a:r>
          </a:p>
          <a:p>
            <a:pPr marL="285750" indent="-285750">
              <a:buFontTx/>
              <a:buChar char="-"/>
            </a:pPr>
            <a:r>
              <a:rPr lang="pt-PT" sz="1600" dirty="0" err="1">
                <a:latin typeface="Calibri" panose="020F0502020204030204" charset="0"/>
                <a:cs typeface="Calibri" panose="020F0502020204030204" charset="0"/>
                <a:sym typeface="+mn-ea"/>
              </a:rPr>
              <a:t>Simulate</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loading</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the</a:t>
            </a:r>
            <a:r>
              <a:rPr lang="pt-PT" sz="1600" dirty="0">
                <a:latin typeface="Calibri" panose="020F0502020204030204" charset="0"/>
                <a:cs typeface="Calibri" panose="020F0502020204030204" charset="0"/>
                <a:sym typeface="+mn-ea"/>
              </a:rPr>
              <a:t> final </a:t>
            </a:r>
            <a:r>
              <a:rPr lang="pt-PT" sz="1600" dirty="0" err="1">
                <a:latin typeface="Calibri" panose="020F0502020204030204" charset="0"/>
                <a:cs typeface="Calibri" panose="020F0502020204030204" charset="0"/>
                <a:sym typeface="+mn-ea"/>
              </a:rPr>
              <a:t>datasets</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into</a:t>
            </a:r>
            <a:r>
              <a:rPr lang="pt-PT" sz="1600" dirty="0">
                <a:latin typeface="Calibri" panose="020F0502020204030204" charset="0"/>
                <a:cs typeface="Calibri" panose="020F0502020204030204" charset="0"/>
                <a:sym typeface="+mn-ea"/>
              </a:rPr>
              <a:t> a target </a:t>
            </a:r>
            <a:r>
              <a:rPr lang="pt-PT" sz="1600" dirty="0" err="1">
                <a:latin typeface="Calibri" panose="020F0502020204030204" charset="0"/>
                <a:cs typeface="Calibri" panose="020F0502020204030204" charset="0"/>
                <a:sym typeface="+mn-ea"/>
              </a:rPr>
              <a:t>storage</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system</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Azure</a:t>
            </a:r>
            <a:r>
              <a:rPr lang="pt-PT" sz="1600" dirty="0">
                <a:latin typeface="Calibri" panose="020F0502020204030204" charset="0"/>
                <a:cs typeface="Calibri" panose="020F0502020204030204" charset="0"/>
                <a:sym typeface="+mn-ea"/>
              </a:rPr>
              <a:t> Delta </a:t>
            </a:r>
            <a:r>
              <a:rPr lang="pt-PT" sz="1600" dirty="0" err="1">
                <a:latin typeface="Calibri" panose="020F0502020204030204" charset="0"/>
                <a:cs typeface="Calibri" panose="020F0502020204030204" charset="0"/>
                <a:sym typeface="+mn-ea"/>
              </a:rPr>
              <a:t>Lake</a:t>
            </a:r>
            <a:r>
              <a:rPr lang="pt-PT" sz="1600" dirty="0">
                <a:latin typeface="Calibri" panose="020F0502020204030204" charset="0"/>
                <a:cs typeface="Calibri" panose="020F0502020204030204" charset="0"/>
                <a:sym typeface="+mn-ea"/>
              </a:rPr>
              <a:t>)</a:t>
            </a:r>
          </a:p>
          <a:p>
            <a:pPr marL="285750" indent="-285750">
              <a:buFontTx/>
              <a:buChar char="-"/>
            </a:pPr>
            <a:r>
              <a:rPr lang="pt-PT" sz="1600" dirty="0" err="1">
                <a:latin typeface="Calibri" panose="020F0502020204030204" charset="0"/>
                <a:cs typeface="Calibri" panose="020F0502020204030204" charset="0"/>
                <a:sym typeface="+mn-ea"/>
              </a:rPr>
              <a:t>Document</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Key</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Decisions</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made</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during</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processing</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and</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transformation</a:t>
            </a:r>
            <a:endParaRPr lang="pt-PT" sz="1600" dirty="0">
              <a:latin typeface="Calibri" panose="020F0502020204030204" charset="0"/>
              <a:cs typeface="Calibri" panose="020F0502020204030204" charset="0"/>
              <a:sym typeface="+mn-ea"/>
            </a:endParaRPr>
          </a:p>
          <a:p>
            <a:pPr marL="285750" indent="-285750">
              <a:buFontTx/>
              <a:buChar char="-"/>
            </a:pPr>
            <a:r>
              <a:rPr lang="pt-PT" sz="1600" dirty="0" err="1">
                <a:latin typeface="Calibri" panose="020F0502020204030204" charset="0"/>
                <a:cs typeface="Calibri" panose="020F0502020204030204" charset="0"/>
                <a:sym typeface="+mn-ea"/>
              </a:rPr>
              <a:t>Propose</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an</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automation</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strategy</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with</a:t>
            </a:r>
            <a:r>
              <a:rPr lang="pt-PT" sz="1600" dirty="0">
                <a:latin typeface="Calibri" panose="020F0502020204030204" charset="0"/>
                <a:cs typeface="Calibri" panose="020F0502020204030204" charset="0"/>
                <a:sym typeface="+mn-ea"/>
              </a:rPr>
              <a:t> a </a:t>
            </a:r>
            <a:r>
              <a:rPr lang="pt-PT" sz="1600" dirty="0" err="1">
                <a:latin typeface="Calibri" panose="020F0502020204030204" charset="0"/>
                <a:cs typeface="Calibri" panose="020F0502020204030204" charset="0"/>
                <a:sym typeface="+mn-ea"/>
              </a:rPr>
              <a:t>suitable</a:t>
            </a:r>
            <a:r>
              <a:rPr lang="pt-PT" sz="1600" dirty="0">
                <a:latin typeface="Calibri" panose="020F0502020204030204" charset="0"/>
                <a:cs typeface="Calibri" panose="020F0502020204030204" charset="0"/>
                <a:sym typeface="+mn-ea"/>
              </a:rPr>
              <a:t> </a:t>
            </a:r>
            <a:r>
              <a:rPr lang="pt-PT" sz="1600" dirty="0" err="1">
                <a:latin typeface="Calibri" panose="020F0502020204030204" charset="0"/>
                <a:cs typeface="Calibri" panose="020F0502020204030204" charset="0"/>
                <a:sym typeface="+mn-ea"/>
              </a:rPr>
              <a:t>schedule</a:t>
            </a:r>
            <a:endParaRPr lang="en-US" sz="1600" dirty="0">
              <a:latin typeface="Calibri" panose="020F0502020204030204" charset="0"/>
              <a:cs typeface="Calibri" panose="020F0502020204030204" charset="0"/>
            </a:endParaRPr>
          </a:p>
        </p:txBody>
      </p:sp>
      <p:pic>
        <p:nvPicPr>
          <p:cNvPr id="15" name="Picture Placeholder 1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a:stretch>
            <a:fillRect/>
          </a:stretch>
        </p:blipFill>
        <p:spPr>
          <a:xfrm>
            <a:off x="932750" y="2144936"/>
            <a:ext cx="3264143" cy="3264142"/>
          </a:xfrm>
        </p:spPr>
      </p:pic>
      <p:sp>
        <p:nvSpPr>
          <p:cNvPr id="17" name="椭圆 5"/>
          <p:cNvSpPr/>
          <p:nvPr/>
        </p:nvSpPr>
        <p:spPr>
          <a:xfrm>
            <a:off x="1277809" y="2489995"/>
            <a:ext cx="2574025" cy="2574025"/>
          </a:xfrm>
          <a:prstGeom prst="ellipse">
            <a:avLst/>
          </a:prstGeom>
          <a:solidFill>
            <a:schemeClr val="accent1">
              <a:lumMod val="50000"/>
              <a:alpha val="50000"/>
            </a:schemeClr>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charset="0"/>
              <a:ea typeface="Calibri" panose="020F0502020204030204" charset="0"/>
              <a:cs typeface="Calibri" panose="020F0502020204030204" charset="0"/>
            </a:endParaRPr>
          </a:p>
        </p:txBody>
      </p:sp>
      <p:grpSp>
        <p:nvGrpSpPr>
          <p:cNvPr id="18" name="组合 36"/>
          <p:cNvGrpSpPr/>
          <p:nvPr/>
        </p:nvGrpSpPr>
        <p:grpSpPr>
          <a:xfrm flipH="1">
            <a:off x="1722182" y="2979750"/>
            <a:ext cx="1685278" cy="1594515"/>
            <a:chOff x="1208473" y="2361080"/>
            <a:chExt cx="793461" cy="749771"/>
          </a:xfrm>
          <a:solidFill>
            <a:schemeClr val="bg1"/>
          </a:solidFill>
        </p:grpSpPr>
        <p:sp>
          <p:nvSpPr>
            <p:cNvPr id="19" name="Freeform 17"/>
            <p:cNvSpPr/>
            <p:nvPr/>
          </p:nvSpPr>
          <p:spPr>
            <a:xfrm>
              <a:off x="1276122" y="2361080"/>
              <a:ext cx="725812" cy="749771"/>
            </a:xfrm>
            <a:custGeom>
              <a:avLst/>
              <a:gdLst/>
              <a:ahLst/>
              <a:cxnLst>
                <a:cxn ang="0">
                  <a:pos x="745220751" y="418261265"/>
                </a:cxn>
                <a:cxn ang="0">
                  <a:pos x="733930342" y="406957543"/>
                </a:cxn>
                <a:cxn ang="0">
                  <a:pos x="700055755" y="361739291"/>
                </a:cxn>
                <a:cxn ang="0">
                  <a:pos x="564560767" y="271306149"/>
                </a:cxn>
                <a:cxn ang="0">
                  <a:pos x="553270358" y="260002427"/>
                </a:cxn>
                <a:cxn ang="0">
                  <a:pos x="1942088099" y="384350098"/>
                </a:cxn>
                <a:cxn ang="0">
                  <a:pos x="2088876855" y="1921747128"/>
                </a:cxn>
                <a:cxn ang="0">
                  <a:pos x="587144945" y="2147483646"/>
                </a:cxn>
                <a:cxn ang="0">
                  <a:pos x="67745814" y="1582615282"/>
                </a:cxn>
                <a:cxn ang="0">
                  <a:pos x="33874587" y="1040006345"/>
                </a:cxn>
                <a:cxn ang="0">
                  <a:pos x="169369574" y="1119135765"/>
                </a:cxn>
                <a:cxn ang="0">
                  <a:pos x="203240801" y="1153050294"/>
                </a:cxn>
                <a:cxn ang="0">
                  <a:pos x="248405797" y="1153050294"/>
                </a:cxn>
                <a:cxn ang="0">
                  <a:pos x="621016172" y="1978269102"/>
                </a:cxn>
                <a:cxn ang="0">
                  <a:pos x="1309781518" y="2147483646"/>
                </a:cxn>
                <a:cxn ang="0">
                  <a:pos x="2066292677" y="994788094"/>
                </a:cxn>
                <a:cxn ang="0">
                  <a:pos x="1874342285" y="633045440"/>
                </a:cxn>
                <a:cxn ang="0">
                  <a:pos x="1535606497" y="384350098"/>
                </a:cxn>
                <a:cxn ang="0">
                  <a:pos x="1140411944" y="305217317"/>
                </a:cxn>
                <a:cxn ang="0">
                  <a:pos x="745220751" y="418261265"/>
                </a:cxn>
              </a:cxnLst>
              <a:rect l="0" t="0" r="0" b="0"/>
              <a:pathLst>
                <a:path w="216" h="223">
                  <a:moveTo>
                    <a:pt x="66" y="37"/>
                  </a:moveTo>
                  <a:cubicBezTo>
                    <a:pt x="65" y="36"/>
                    <a:pt x="65" y="36"/>
                    <a:pt x="65" y="36"/>
                  </a:cubicBezTo>
                  <a:cubicBezTo>
                    <a:pt x="66" y="34"/>
                    <a:pt x="64" y="33"/>
                    <a:pt x="62" y="32"/>
                  </a:cubicBezTo>
                  <a:cubicBezTo>
                    <a:pt x="58" y="30"/>
                    <a:pt x="54" y="27"/>
                    <a:pt x="50" y="24"/>
                  </a:cubicBezTo>
                  <a:cubicBezTo>
                    <a:pt x="50" y="24"/>
                    <a:pt x="50" y="23"/>
                    <a:pt x="49" y="23"/>
                  </a:cubicBezTo>
                  <a:cubicBezTo>
                    <a:pt x="83" y="1"/>
                    <a:pt x="135" y="0"/>
                    <a:pt x="172" y="34"/>
                  </a:cubicBezTo>
                  <a:cubicBezTo>
                    <a:pt x="211" y="70"/>
                    <a:pt x="216" y="129"/>
                    <a:pt x="185" y="170"/>
                  </a:cubicBezTo>
                  <a:cubicBezTo>
                    <a:pt x="154" y="212"/>
                    <a:pt x="97" y="223"/>
                    <a:pt x="52" y="197"/>
                  </a:cubicBezTo>
                  <a:cubicBezTo>
                    <a:pt x="29" y="183"/>
                    <a:pt x="14" y="164"/>
                    <a:pt x="6" y="140"/>
                  </a:cubicBezTo>
                  <a:cubicBezTo>
                    <a:pt x="2" y="126"/>
                    <a:pt x="0" y="100"/>
                    <a:pt x="3" y="92"/>
                  </a:cubicBezTo>
                  <a:cubicBezTo>
                    <a:pt x="7" y="94"/>
                    <a:pt x="11" y="97"/>
                    <a:pt x="15" y="99"/>
                  </a:cubicBezTo>
                  <a:cubicBezTo>
                    <a:pt x="16" y="100"/>
                    <a:pt x="17" y="101"/>
                    <a:pt x="18" y="102"/>
                  </a:cubicBezTo>
                  <a:cubicBezTo>
                    <a:pt x="19" y="102"/>
                    <a:pt x="21" y="102"/>
                    <a:pt x="22" y="102"/>
                  </a:cubicBezTo>
                  <a:cubicBezTo>
                    <a:pt x="20" y="132"/>
                    <a:pt x="31" y="156"/>
                    <a:pt x="55" y="175"/>
                  </a:cubicBezTo>
                  <a:cubicBezTo>
                    <a:pt x="73" y="188"/>
                    <a:pt x="94" y="193"/>
                    <a:pt x="116" y="190"/>
                  </a:cubicBezTo>
                  <a:cubicBezTo>
                    <a:pt x="164" y="182"/>
                    <a:pt x="195" y="135"/>
                    <a:pt x="183" y="88"/>
                  </a:cubicBezTo>
                  <a:cubicBezTo>
                    <a:pt x="179" y="76"/>
                    <a:pt x="174" y="65"/>
                    <a:pt x="166" y="56"/>
                  </a:cubicBezTo>
                  <a:cubicBezTo>
                    <a:pt x="158" y="47"/>
                    <a:pt x="148" y="39"/>
                    <a:pt x="136" y="34"/>
                  </a:cubicBezTo>
                  <a:cubicBezTo>
                    <a:pt x="125" y="29"/>
                    <a:pt x="113" y="27"/>
                    <a:pt x="101" y="27"/>
                  </a:cubicBezTo>
                  <a:cubicBezTo>
                    <a:pt x="88" y="28"/>
                    <a:pt x="77" y="31"/>
                    <a:pt x="66" y="37"/>
                  </a:cubicBezTo>
                  <a:close/>
                </a:path>
              </a:pathLst>
            </a:custGeom>
            <a:grp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8"/>
            <p:cNvSpPr/>
            <p:nvPr/>
          </p:nvSpPr>
          <p:spPr>
            <a:xfrm>
              <a:off x="1208473" y="2404770"/>
              <a:ext cx="477768" cy="383342"/>
            </a:xfrm>
            <a:custGeom>
              <a:avLst/>
              <a:gdLst/>
              <a:ahLst/>
              <a:cxnLst>
                <a:cxn ang="0">
                  <a:pos x="1392394274" y="1289044640"/>
                </a:cxn>
                <a:cxn ang="0">
                  <a:pos x="1290511930" y="1255122236"/>
                </a:cxn>
                <a:cxn ang="0">
                  <a:pos x="973543143" y="1040282583"/>
                </a:cxn>
                <a:cxn ang="0">
                  <a:pos x="679217868" y="848056746"/>
                </a:cxn>
                <a:cxn ang="0">
                  <a:pos x="645255965" y="836748157"/>
                </a:cxn>
                <a:cxn ang="0">
                  <a:pos x="475453180" y="881979150"/>
                </a:cxn>
                <a:cxn ang="0">
                  <a:pos x="452813033" y="881979150"/>
                </a:cxn>
                <a:cxn ang="0">
                  <a:pos x="45280294" y="599291327"/>
                </a:cxn>
                <a:cxn ang="0">
                  <a:pos x="0" y="520141292"/>
                </a:cxn>
                <a:cxn ang="0">
                  <a:pos x="79242197" y="452296483"/>
                </a:cxn>
                <a:cxn ang="0">
                  <a:pos x="294328640" y="418374079"/>
                </a:cxn>
                <a:cxn ang="0">
                  <a:pos x="350927325" y="316606866"/>
                </a:cxn>
                <a:cxn ang="0">
                  <a:pos x="316968787" y="90458624"/>
                </a:cxn>
                <a:cxn ang="0">
                  <a:pos x="350927325" y="11308589"/>
                </a:cxn>
                <a:cxn ang="0">
                  <a:pos x="441491278" y="11308589"/>
                </a:cxn>
                <a:cxn ang="0">
                  <a:pos x="588653915" y="124381028"/>
                </a:cxn>
                <a:cxn ang="0">
                  <a:pos x="849020653" y="293993050"/>
                </a:cxn>
                <a:cxn ang="0">
                  <a:pos x="860342408" y="316606866"/>
                </a:cxn>
                <a:cxn ang="0">
                  <a:pos x="882982555" y="508832703"/>
                </a:cxn>
                <a:cxn ang="0">
                  <a:pos x="894304311" y="520141292"/>
                </a:cxn>
                <a:cxn ang="0">
                  <a:pos x="1381075883" y="848056746"/>
                </a:cxn>
                <a:cxn ang="0">
                  <a:pos x="1516916765" y="938515370"/>
                </a:cxn>
                <a:cxn ang="0">
                  <a:pos x="1584840570" y="1142049796"/>
                </a:cxn>
                <a:cxn ang="0">
                  <a:pos x="1426356177" y="1289044640"/>
                </a:cxn>
                <a:cxn ang="0">
                  <a:pos x="1392394274" y="1289044640"/>
                </a:cxn>
              </a:cxnLst>
              <a:rect l="0" t="0" r="0" b="0"/>
              <a:pathLst>
                <a:path w="142" h="114">
                  <a:moveTo>
                    <a:pt x="123" y="114"/>
                  </a:moveTo>
                  <a:cubicBezTo>
                    <a:pt x="120" y="114"/>
                    <a:pt x="117" y="113"/>
                    <a:pt x="114" y="111"/>
                  </a:cubicBezTo>
                  <a:cubicBezTo>
                    <a:pt x="105" y="105"/>
                    <a:pt x="95" y="98"/>
                    <a:pt x="86" y="92"/>
                  </a:cubicBezTo>
                  <a:cubicBezTo>
                    <a:pt x="77" y="86"/>
                    <a:pt x="69" y="81"/>
                    <a:pt x="60" y="75"/>
                  </a:cubicBezTo>
                  <a:cubicBezTo>
                    <a:pt x="59" y="74"/>
                    <a:pt x="58" y="74"/>
                    <a:pt x="57" y="74"/>
                  </a:cubicBezTo>
                  <a:cubicBezTo>
                    <a:pt x="52" y="76"/>
                    <a:pt x="47" y="77"/>
                    <a:pt x="42" y="78"/>
                  </a:cubicBezTo>
                  <a:cubicBezTo>
                    <a:pt x="41" y="78"/>
                    <a:pt x="40" y="78"/>
                    <a:pt x="40" y="78"/>
                  </a:cubicBezTo>
                  <a:cubicBezTo>
                    <a:pt x="28" y="70"/>
                    <a:pt x="16" y="62"/>
                    <a:pt x="4" y="53"/>
                  </a:cubicBezTo>
                  <a:cubicBezTo>
                    <a:pt x="1" y="51"/>
                    <a:pt x="0" y="49"/>
                    <a:pt x="0" y="46"/>
                  </a:cubicBezTo>
                  <a:cubicBezTo>
                    <a:pt x="1" y="43"/>
                    <a:pt x="3" y="41"/>
                    <a:pt x="7" y="40"/>
                  </a:cubicBezTo>
                  <a:cubicBezTo>
                    <a:pt x="13" y="39"/>
                    <a:pt x="19" y="38"/>
                    <a:pt x="26" y="37"/>
                  </a:cubicBezTo>
                  <a:cubicBezTo>
                    <a:pt x="30" y="36"/>
                    <a:pt x="32" y="32"/>
                    <a:pt x="31" y="28"/>
                  </a:cubicBezTo>
                  <a:cubicBezTo>
                    <a:pt x="30" y="21"/>
                    <a:pt x="29" y="15"/>
                    <a:pt x="28" y="8"/>
                  </a:cubicBezTo>
                  <a:cubicBezTo>
                    <a:pt x="27" y="5"/>
                    <a:pt x="28" y="3"/>
                    <a:pt x="31" y="1"/>
                  </a:cubicBezTo>
                  <a:cubicBezTo>
                    <a:pt x="33" y="0"/>
                    <a:pt x="36" y="0"/>
                    <a:pt x="39" y="1"/>
                  </a:cubicBezTo>
                  <a:cubicBezTo>
                    <a:pt x="43" y="4"/>
                    <a:pt x="48" y="7"/>
                    <a:pt x="52" y="11"/>
                  </a:cubicBezTo>
                  <a:cubicBezTo>
                    <a:pt x="60" y="16"/>
                    <a:pt x="67" y="21"/>
                    <a:pt x="75" y="26"/>
                  </a:cubicBezTo>
                  <a:cubicBezTo>
                    <a:pt x="75" y="26"/>
                    <a:pt x="76" y="27"/>
                    <a:pt x="76" y="28"/>
                  </a:cubicBezTo>
                  <a:cubicBezTo>
                    <a:pt x="77" y="34"/>
                    <a:pt x="77" y="39"/>
                    <a:pt x="78" y="45"/>
                  </a:cubicBezTo>
                  <a:cubicBezTo>
                    <a:pt x="78" y="45"/>
                    <a:pt x="79" y="46"/>
                    <a:pt x="79" y="46"/>
                  </a:cubicBezTo>
                  <a:cubicBezTo>
                    <a:pt x="94" y="56"/>
                    <a:pt x="108" y="65"/>
                    <a:pt x="122" y="75"/>
                  </a:cubicBezTo>
                  <a:cubicBezTo>
                    <a:pt x="126" y="78"/>
                    <a:pt x="130" y="80"/>
                    <a:pt x="134" y="83"/>
                  </a:cubicBezTo>
                  <a:cubicBezTo>
                    <a:pt x="139" y="87"/>
                    <a:pt x="142" y="94"/>
                    <a:pt x="140" y="101"/>
                  </a:cubicBezTo>
                  <a:cubicBezTo>
                    <a:pt x="138" y="107"/>
                    <a:pt x="132" y="113"/>
                    <a:pt x="126" y="114"/>
                  </a:cubicBezTo>
                  <a:cubicBezTo>
                    <a:pt x="125" y="114"/>
                    <a:pt x="124" y="114"/>
                    <a:pt x="123" y="114"/>
                  </a:cubicBezTo>
                  <a:close/>
                </a:path>
              </a:pathLst>
            </a:custGeom>
            <a:grp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19"/>
            <p:cNvSpPr/>
            <p:nvPr/>
          </p:nvSpPr>
          <p:spPr>
            <a:xfrm>
              <a:off x="1424103" y="2518927"/>
              <a:ext cx="410119" cy="424213"/>
            </a:xfrm>
            <a:custGeom>
              <a:avLst/>
              <a:gdLst/>
              <a:ahLst/>
              <a:cxnLst>
                <a:cxn ang="0">
                  <a:pos x="22600246" y="646103333"/>
                </a:cxn>
                <a:cxn ang="0">
                  <a:pos x="33902050" y="657439247"/>
                </a:cxn>
                <a:cxn ang="0">
                  <a:pos x="248612793" y="793460116"/>
                </a:cxn>
                <a:cxn ang="0">
                  <a:pos x="259914597" y="816128577"/>
                </a:cxn>
                <a:cxn ang="0">
                  <a:pos x="565029687" y="1110842142"/>
                </a:cxn>
                <a:cxn ang="0">
                  <a:pos x="983149369" y="997493101"/>
                </a:cxn>
                <a:cxn ang="0">
                  <a:pos x="1096153961" y="657439247"/>
                </a:cxn>
                <a:cxn ang="0">
                  <a:pos x="858842972" y="328717940"/>
                </a:cxn>
                <a:cxn ang="0">
                  <a:pos x="644132229" y="283377651"/>
                </a:cxn>
                <a:cxn ang="0">
                  <a:pos x="632830425" y="283377651"/>
                </a:cxn>
                <a:cxn ang="0">
                  <a:pos x="553727883" y="260709189"/>
                </a:cxn>
                <a:cxn ang="0">
                  <a:pos x="372919190" y="136020868"/>
                </a:cxn>
                <a:cxn ang="0">
                  <a:pos x="361617386" y="124684954"/>
                </a:cxn>
                <a:cxn ang="0">
                  <a:pos x="1152656258" y="260709189"/>
                </a:cxn>
                <a:cxn ang="0">
                  <a:pos x="1197860112" y="1088173680"/>
                </a:cxn>
                <a:cxn ang="0">
                  <a:pos x="395519436" y="1292206666"/>
                </a:cxn>
                <a:cxn ang="0">
                  <a:pos x="22600246" y="646103333"/>
                </a:cxn>
              </a:cxnLst>
              <a:rect l="0" t="0" r="0" b="0"/>
              <a:pathLst>
                <a:path w="122" h="126">
                  <a:moveTo>
                    <a:pt x="2" y="57"/>
                  </a:moveTo>
                  <a:cubicBezTo>
                    <a:pt x="3" y="57"/>
                    <a:pt x="3" y="57"/>
                    <a:pt x="3" y="58"/>
                  </a:cubicBezTo>
                  <a:cubicBezTo>
                    <a:pt x="9" y="62"/>
                    <a:pt x="16" y="66"/>
                    <a:pt x="22" y="70"/>
                  </a:cubicBezTo>
                  <a:cubicBezTo>
                    <a:pt x="23" y="71"/>
                    <a:pt x="23" y="71"/>
                    <a:pt x="23" y="72"/>
                  </a:cubicBezTo>
                  <a:cubicBezTo>
                    <a:pt x="27" y="85"/>
                    <a:pt x="36" y="95"/>
                    <a:pt x="50" y="98"/>
                  </a:cubicBezTo>
                  <a:cubicBezTo>
                    <a:pt x="64" y="102"/>
                    <a:pt x="77" y="98"/>
                    <a:pt x="87" y="88"/>
                  </a:cubicBezTo>
                  <a:cubicBezTo>
                    <a:pt x="95" y="79"/>
                    <a:pt x="98" y="69"/>
                    <a:pt x="97" y="58"/>
                  </a:cubicBezTo>
                  <a:cubicBezTo>
                    <a:pt x="95" y="45"/>
                    <a:pt x="88" y="35"/>
                    <a:pt x="76" y="29"/>
                  </a:cubicBezTo>
                  <a:cubicBezTo>
                    <a:pt x="70" y="25"/>
                    <a:pt x="64" y="24"/>
                    <a:pt x="57" y="25"/>
                  </a:cubicBezTo>
                  <a:cubicBezTo>
                    <a:pt x="57" y="25"/>
                    <a:pt x="56" y="25"/>
                    <a:pt x="56" y="25"/>
                  </a:cubicBezTo>
                  <a:cubicBezTo>
                    <a:pt x="54" y="26"/>
                    <a:pt x="51" y="25"/>
                    <a:pt x="49" y="23"/>
                  </a:cubicBezTo>
                  <a:cubicBezTo>
                    <a:pt x="44" y="19"/>
                    <a:pt x="39" y="16"/>
                    <a:pt x="33" y="12"/>
                  </a:cubicBezTo>
                  <a:cubicBezTo>
                    <a:pt x="33" y="12"/>
                    <a:pt x="33" y="12"/>
                    <a:pt x="32" y="11"/>
                  </a:cubicBezTo>
                  <a:cubicBezTo>
                    <a:pt x="53" y="0"/>
                    <a:pt x="82" y="2"/>
                    <a:pt x="102" y="23"/>
                  </a:cubicBezTo>
                  <a:cubicBezTo>
                    <a:pt x="120" y="43"/>
                    <a:pt x="122" y="73"/>
                    <a:pt x="106" y="96"/>
                  </a:cubicBezTo>
                  <a:cubicBezTo>
                    <a:pt x="90" y="118"/>
                    <a:pt x="61" y="126"/>
                    <a:pt x="35" y="114"/>
                  </a:cubicBezTo>
                  <a:cubicBezTo>
                    <a:pt x="10" y="102"/>
                    <a:pt x="0" y="77"/>
                    <a:pt x="2" y="57"/>
                  </a:cubicBezTo>
                  <a:close/>
                </a:path>
              </a:pathLst>
            </a:custGeom>
            <a:grp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 name="Title 5">
            <a:extLst>
              <a:ext uri="{FF2B5EF4-FFF2-40B4-BE49-F238E27FC236}">
                <a16:creationId xmlns:a16="http://schemas.microsoft.com/office/drawing/2014/main" id="{55C49D2A-F19A-5F22-00C3-D8E41ABD41E9}"/>
              </a:ext>
            </a:extLst>
          </p:cNvPr>
          <p:cNvSpPr>
            <a:spLocks noGrp="1"/>
          </p:cNvSpPr>
          <p:nvPr>
            <p:ph type="title"/>
          </p:nvPr>
        </p:nvSpPr>
        <p:spPr>
          <a:xfrm>
            <a:off x="2210952" y="575929"/>
            <a:ext cx="7412264" cy="1077005"/>
          </a:xfrm>
        </p:spPr>
        <p:txBody>
          <a:bodyPr anchor="ctr"/>
          <a:lstStyle/>
          <a:p>
            <a:pPr algn="ctr"/>
            <a:r>
              <a:rPr lang="en-ID" sz="3500" b="1" dirty="0"/>
              <a:t>Objectives</a:t>
            </a:r>
          </a:p>
        </p:txBody>
      </p:sp>
      <p:pic>
        <p:nvPicPr>
          <p:cNvPr id="40" name="Picture 4">
            <a:extLst>
              <a:ext uri="{FF2B5EF4-FFF2-40B4-BE49-F238E27FC236}">
                <a16:creationId xmlns:a16="http://schemas.microsoft.com/office/drawing/2014/main" id="{C2AA36EF-6D61-14D1-23EE-F97C765B5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F6C9F-7D6A-A331-775C-C31DF9AD4C5D}"/>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77F9659C-CF4C-A256-90F6-E644A15055A2}"/>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D98CF7BB-6BC5-5747-8AE0-FB2AE2150880}"/>
              </a:ext>
            </a:extLst>
          </p:cNvPr>
          <p:cNvSpPr/>
          <p:nvPr/>
        </p:nvSpPr>
        <p:spPr>
          <a:xfrm>
            <a:off x="877708" y="1358146"/>
            <a:ext cx="10314940"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2924B02B-2F8D-13D9-C7F0-734DCCAC0271}"/>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7D543DAF-9137-B0FE-9D23-4926DC3041ED}"/>
              </a:ext>
            </a:extLst>
          </p:cNvPr>
          <p:cNvSpPr>
            <a:spLocks noGrp="1"/>
          </p:cNvSpPr>
          <p:nvPr>
            <p:ph type="title"/>
          </p:nvPr>
        </p:nvSpPr>
        <p:spPr>
          <a:xfrm>
            <a:off x="-125107" y="679773"/>
            <a:ext cx="12192000" cy="705708"/>
          </a:xfrm>
        </p:spPr>
        <p:txBody>
          <a:bodyPr/>
          <a:lstStyle/>
          <a:p>
            <a:r>
              <a:rPr lang="en-ID" sz="3500" b="1" dirty="0"/>
              <a:t>Architecture &amp; Data Flow</a:t>
            </a:r>
            <a:endParaRPr lang="en-ID" sz="3500" dirty="0"/>
          </a:p>
        </p:txBody>
      </p:sp>
      <p:sp>
        <p:nvSpPr>
          <p:cNvPr id="3" name="Marcador de Posição do Número do Diapositivo 2">
            <a:extLst>
              <a:ext uri="{FF2B5EF4-FFF2-40B4-BE49-F238E27FC236}">
                <a16:creationId xmlns:a16="http://schemas.microsoft.com/office/drawing/2014/main" id="{DA2317FE-D96F-FABD-786B-81BF67EDE7A1}"/>
              </a:ext>
            </a:extLst>
          </p:cNvPr>
          <p:cNvSpPr>
            <a:spLocks noGrp="1"/>
          </p:cNvSpPr>
          <p:nvPr>
            <p:ph type="sldNum" sz="quarter" idx="4"/>
          </p:nvPr>
        </p:nvSpPr>
        <p:spPr/>
        <p:txBody>
          <a:bodyPr/>
          <a:lstStyle/>
          <a:p>
            <a:fld id="{6C632F1B-FC76-4EE6-83A7-EA242D6E7603}" type="slidenum">
              <a:rPr lang="en-ID" smtClean="0"/>
              <a:t>5</a:t>
            </a:fld>
            <a:endParaRPr lang="en-ID" dirty="0"/>
          </a:p>
        </p:txBody>
      </p:sp>
      <p:grpSp>
        <p:nvGrpSpPr>
          <p:cNvPr id="35" name="Group 2">
            <a:extLst>
              <a:ext uri="{FF2B5EF4-FFF2-40B4-BE49-F238E27FC236}">
                <a16:creationId xmlns:a16="http://schemas.microsoft.com/office/drawing/2014/main" id="{AFB304BC-250E-E9C4-953B-C2B983DF6AD0}"/>
              </a:ext>
            </a:extLst>
          </p:cNvPr>
          <p:cNvGrpSpPr/>
          <p:nvPr/>
        </p:nvGrpSpPr>
        <p:grpSpPr>
          <a:xfrm>
            <a:off x="2011192" y="1746201"/>
            <a:ext cx="1892600" cy="1193187"/>
            <a:chOff x="838200" y="1838083"/>
            <a:chExt cx="2257425" cy="1590917"/>
          </a:xfrm>
          <a:solidFill>
            <a:schemeClr val="bg1">
              <a:lumMod val="85000"/>
            </a:schemeClr>
          </a:solidFill>
        </p:grpSpPr>
        <p:sp>
          <p:nvSpPr>
            <p:cNvPr id="36" name="Rectangle: Rounded Corners 3">
              <a:extLst>
                <a:ext uri="{FF2B5EF4-FFF2-40B4-BE49-F238E27FC236}">
                  <a16:creationId xmlns:a16="http://schemas.microsoft.com/office/drawing/2014/main" id="{38DF5194-D889-993C-FB49-6F7E5E25A54F}"/>
                </a:ext>
              </a:extLst>
            </p:cNvPr>
            <p:cNvSpPr/>
            <p:nvPr/>
          </p:nvSpPr>
          <p:spPr>
            <a:xfrm>
              <a:off x="838200" y="2369310"/>
              <a:ext cx="2257424" cy="5664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Freeform: Shape 4">
              <a:extLst>
                <a:ext uri="{FF2B5EF4-FFF2-40B4-BE49-F238E27FC236}">
                  <a16:creationId xmlns:a16="http://schemas.microsoft.com/office/drawing/2014/main" id="{6A8C6B8A-B819-AC71-2F9D-9AC7B111E6A9}"/>
                </a:ext>
              </a:extLst>
            </p:cNvPr>
            <p:cNvSpPr/>
            <p:nvPr/>
          </p:nvSpPr>
          <p:spPr>
            <a:xfrm>
              <a:off x="2035935"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Freeform: Shape 5">
              <a:extLst>
                <a:ext uri="{FF2B5EF4-FFF2-40B4-BE49-F238E27FC236}">
                  <a16:creationId xmlns:a16="http://schemas.microsoft.com/office/drawing/2014/main" id="{EF043453-8A7B-A0D2-9A2D-242BF524B7D4}"/>
                </a:ext>
              </a:extLst>
            </p:cNvPr>
            <p:cNvSpPr/>
            <p:nvPr/>
          </p:nvSpPr>
          <p:spPr>
            <a:xfrm>
              <a:off x="1991692" y="1838083"/>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9" name="Group 6">
            <a:extLst>
              <a:ext uri="{FF2B5EF4-FFF2-40B4-BE49-F238E27FC236}">
                <a16:creationId xmlns:a16="http://schemas.microsoft.com/office/drawing/2014/main" id="{73DFB457-D05E-6C38-0571-14C8312ECF4A}"/>
              </a:ext>
            </a:extLst>
          </p:cNvPr>
          <p:cNvGrpSpPr/>
          <p:nvPr/>
        </p:nvGrpSpPr>
        <p:grpSpPr>
          <a:xfrm>
            <a:off x="4075737" y="1773669"/>
            <a:ext cx="1892600" cy="1165721"/>
            <a:chOff x="3590926" y="1874706"/>
            <a:chExt cx="2257425" cy="1554294"/>
          </a:xfrm>
          <a:solidFill>
            <a:schemeClr val="bg2">
              <a:lumMod val="90000"/>
            </a:schemeClr>
          </a:solidFill>
        </p:grpSpPr>
        <p:sp>
          <p:nvSpPr>
            <p:cNvPr id="40" name="Rectangle: Rounded Corners 7">
              <a:extLst>
                <a:ext uri="{FF2B5EF4-FFF2-40B4-BE49-F238E27FC236}">
                  <a16:creationId xmlns:a16="http://schemas.microsoft.com/office/drawing/2014/main" id="{950360CB-A597-2F15-20A2-831099356410}"/>
                </a:ext>
              </a:extLst>
            </p:cNvPr>
            <p:cNvSpPr/>
            <p:nvPr/>
          </p:nvSpPr>
          <p:spPr>
            <a:xfrm>
              <a:off x="3590926" y="2369310"/>
              <a:ext cx="2257424" cy="5664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Freeform: Shape 8">
              <a:extLst>
                <a:ext uri="{FF2B5EF4-FFF2-40B4-BE49-F238E27FC236}">
                  <a16:creationId xmlns:a16="http://schemas.microsoft.com/office/drawing/2014/main" id="{B5063124-7A38-4F92-8D5C-D4124D999411}"/>
                </a:ext>
              </a:extLst>
            </p:cNvPr>
            <p:cNvSpPr/>
            <p:nvPr/>
          </p:nvSpPr>
          <p:spPr>
            <a:xfrm>
              <a:off x="4788661"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Shape 9">
              <a:extLst>
                <a:ext uri="{FF2B5EF4-FFF2-40B4-BE49-F238E27FC236}">
                  <a16:creationId xmlns:a16="http://schemas.microsoft.com/office/drawing/2014/main" id="{BB53C161-8FDA-8451-A609-C4BADFB0D689}"/>
                </a:ext>
              </a:extLst>
            </p:cNvPr>
            <p:cNvSpPr/>
            <p:nvPr/>
          </p:nvSpPr>
          <p:spPr>
            <a:xfrm>
              <a:off x="4788660"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43" name="Group 10">
            <a:extLst>
              <a:ext uri="{FF2B5EF4-FFF2-40B4-BE49-F238E27FC236}">
                <a16:creationId xmlns:a16="http://schemas.microsoft.com/office/drawing/2014/main" id="{28C81415-7361-BB31-4F81-E4055AE847D9}"/>
              </a:ext>
            </a:extLst>
          </p:cNvPr>
          <p:cNvGrpSpPr/>
          <p:nvPr/>
        </p:nvGrpSpPr>
        <p:grpSpPr>
          <a:xfrm>
            <a:off x="6113734" y="1780229"/>
            <a:ext cx="1892600" cy="1165721"/>
            <a:chOff x="6343652" y="1874706"/>
            <a:chExt cx="2257425" cy="1554294"/>
          </a:xfrm>
          <a:solidFill>
            <a:schemeClr val="bg1">
              <a:lumMod val="85000"/>
            </a:schemeClr>
          </a:solidFill>
        </p:grpSpPr>
        <p:sp>
          <p:nvSpPr>
            <p:cNvPr id="44" name="Rectangle: Rounded Corners 11">
              <a:extLst>
                <a:ext uri="{FF2B5EF4-FFF2-40B4-BE49-F238E27FC236}">
                  <a16:creationId xmlns:a16="http://schemas.microsoft.com/office/drawing/2014/main" id="{D5076F6A-54BD-58EB-0F8D-88553E4C71B8}"/>
                </a:ext>
              </a:extLst>
            </p:cNvPr>
            <p:cNvSpPr/>
            <p:nvPr/>
          </p:nvSpPr>
          <p:spPr>
            <a:xfrm>
              <a:off x="6343652" y="2369310"/>
              <a:ext cx="2257424" cy="5664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Freeform: Shape 12">
              <a:extLst>
                <a:ext uri="{FF2B5EF4-FFF2-40B4-BE49-F238E27FC236}">
                  <a16:creationId xmlns:a16="http://schemas.microsoft.com/office/drawing/2014/main" id="{84A1136E-BE2B-D8C2-5695-72CA398E7555}"/>
                </a:ext>
              </a:extLst>
            </p:cNvPr>
            <p:cNvSpPr/>
            <p:nvPr/>
          </p:nvSpPr>
          <p:spPr>
            <a:xfrm>
              <a:off x="7541387"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reeform: Shape 13">
              <a:extLst>
                <a:ext uri="{FF2B5EF4-FFF2-40B4-BE49-F238E27FC236}">
                  <a16:creationId xmlns:a16="http://schemas.microsoft.com/office/drawing/2014/main" id="{E594C4DB-D211-9862-61AB-D2F3986D526D}"/>
                </a:ext>
              </a:extLst>
            </p:cNvPr>
            <p:cNvSpPr/>
            <p:nvPr/>
          </p:nvSpPr>
          <p:spPr>
            <a:xfrm>
              <a:off x="7541386"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47" name="Group 14">
            <a:extLst>
              <a:ext uri="{FF2B5EF4-FFF2-40B4-BE49-F238E27FC236}">
                <a16:creationId xmlns:a16="http://schemas.microsoft.com/office/drawing/2014/main" id="{BEAB14DD-755D-A729-E51A-49B1855E8392}"/>
              </a:ext>
            </a:extLst>
          </p:cNvPr>
          <p:cNvGrpSpPr/>
          <p:nvPr/>
        </p:nvGrpSpPr>
        <p:grpSpPr>
          <a:xfrm>
            <a:off x="8211105" y="1803509"/>
            <a:ext cx="1892600" cy="1165721"/>
            <a:chOff x="9096378" y="1874706"/>
            <a:chExt cx="2257425" cy="1554294"/>
          </a:xfrm>
          <a:solidFill>
            <a:schemeClr val="bg2">
              <a:lumMod val="90000"/>
            </a:schemeClr>
          </a:solidFill>
        </p:grpSpPr>
        <p:sp>
          <p:nvSpPr>
            <p:cNvPr id="48" name="Rectangle: Rounded Corners 15">
              <a:extLst>
                <a:ext uri="{FF2B5EF4-FFF2-40B4-BE49-F238E27FC236}">
                  <a16:creationId xmlns:a16="http://schemas.microsoft.com/office/drawing/2014/main" id="{36F40CA8-9E00-9417-DC9B-E2AEA0AE8179}"/>
                </a:ext>
              </a:extLst>
            </p:cNvPr>
            <p:cNvSpPr/>
            <p:nvPr/>
          </p:nvSpPr>
          <p:spPr>
            <a:xfrm>
              <a:off x="9096378" y="2369310"/>
              <a:ext cx="2257424" cy="5664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Freeform: Shape 16">
              <a:extLst>
                <a:ext uri="{FF2B5EF4-FFF2-40B4-BE49-F238E27FC236}">
                  <a16:creationId xmlns:a16="http://schemas.microsoft.com/office/drawing/2014/main" id="{69EFFCAD-35B8-0406-BAF7-C202D88AB35D}"/>
                </a:ext>
              </a:extLst>
            </p:cNvPr>
            <p:cNvSpPr/>
            <p:nvPr/>
          </p:nvSpPr>
          <p:spPr>
            <a:xfrm>
              <a:off x="10294113"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Freeform: Shape 17">
              <a:extLst>
                <a:ext uri="{FF2B5EF4-FFF2-40B4-BE49-F238E27FC236}">
                  <a16:creationId xmlns:a16="http://schemas.microsoft.com/office/drawing/2014/main" id="{78D0E784-6186-2E8C-6FF8-7586A71BBCBB}"/>
                </a:ext>
              </a:extLst>
            </p:cNvPr>
            <p:cNvSpPr/>
            <p:nvPr/>
          </p:nvSpPr>
          <p:spPr>
            <a:xfrm>
              <a:off x="10294112"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2" name="Rectangle: Rounded Corners 20">
            <a:extLst>
              <a:ext uri="{FF2B5EF4-FFF2-40B4-BE49-F238E27FC236}">
                <a16:creationId xmlns:a16="http://schemas.microsoft.com/office/drawing/2014/main" id="{EFB2FE1E-4C8C-A838-FFBD-1FCD75A3418A}"/>
              </a:ext>
            </a:extLst>
          </p:cNvPr>
          <p:cNvSpPr/>
          <p:nvPr/>
        </p:nvSpPr>
        <p:spPr>
          <a:xfrm>
            <a:off x="2011192" y="3294861"/>
            <a:ext cx="1892599" cy="2468258"/>
          </a:xfrm>
          <a:prstGeom prst="roundRect">
            <a:avLst>
              <a:gd name="adj" fmla="val 1946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600" b="1" noProof="1">
                <a:solidFill>
                  <a:schemeClr val="tx1">
                    <a:lumMod val="85000"/>
                    <a:lumOff val="15000"/>
                  </a:schemeClr>
                </a:solidFill>
              </a:rPr>
              <a:t>Data Acquistion: </a:t>
            </a:r>
            <a:r>
              <a:rPr lang="pt-PT" sz="1600" noProof="1">
                <a:solidFill>
                  <a:schemeClr val="tx1">
                    <a:lumMod val="85000"/>
                    <a:lumOff val="15000"/>
                  </a:schemeClr>
                </a:solidFill>
              </a:rPr>
              <a:t>NHTSA, DOE and EPA Datasets</a:t>
            </a:r>
          </a:p>
        </p:txBody>
      </p:sp>
      <p:sp>
        <p:nvSpPr>
          <p:cNvPr id="54" name="Rectangle: Rounded Corners 23">
            <a:extLst>
              <a:ext uri="{FF2B5EF4-FFF2-40B4-BE49-F238E27FC236}">
                <a16:creationId xmlns:a16="http://schemas.microsoft.com/office/drawing/2014/main" id="{1C16BA09-D04C-71E3-5F26-B706CDCC7999}"/>
              </a:ext>
            </a:extLst>
          </p:cNvPr>
          <p:cNvSpPr/>
          <p:nvPr/>
        </p:nvSpPr>
        <p:spPr>
          <a:xfrm>
            <a:off x="4075736" y="3294861"/>
            <a:ext cx="1892599" cy="2468258"/>
          </a:xfrm>
          <a:prstGeom prst="roundRect">
            <a:avLst>
              <a:gd name="adj" fmla="val 1946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600" b="1" noProof="1">
                <a:solidFill>
                  <a:schemeClr val="tx1">
                    <a:lumMod val="85000"/>
                    <a:lumOff val="15000"/>
                  </a:schemeClr>
                </a:solidFill>
              </a:rPr>
              <a:t>Data Processing: </a:t>
            </a:r>
            <a:r>
              <a:rPr lang="pt-PT" sz="1600" noProof="1">
                <a:solidFill>
                  <a:schemeClr val="tx1">
                    <a:lumMod val="85000"/>
                    <a:lumOff val="15000"/>
                  </a:schemeClr>
                </a:solidFill>
              </a:rPr>
              <a:t>Cleaning, normalize and schema alignment</a:t>
            </a:r>
          </a:p>
        </p:txBody>
      </p:sp>
      <p:sp>
        <p:nvSpPr>
          <p:cNvPr id="56" name="Rectangle: Rounded Corners 26">
            <a:extLst>
              <a:ext uri="{FF2B5EF4-FFF2-40B4-BE49-F238E27FC236}">
                <a16:creationId xmlns:a16="http://schemas.microsoft.com/office/drawing/2014/main" id="{349343DF-B6BA-354B-C569-58E16C136B0C}"/>
              </a:ext>
            </a:extLst>
          </p:cNvPr>
          <p:cNvSpPr/>
          <p:nvPr/>
        </p:nvSpPr>
        <p:spPr>
          <a:xfrm>
            <a:off x="6140280" y="3294861"/>
            <a:ext cx="1892599" cy="2468258"/>
          </a:xfrm>
          <a:prstGeom prst="roundRect">
            <a:avLst>
              <a:gd name="adj" fmla="val 1946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600" b="1" noProof="1">
                <a:solidFill>
                  <a:schemeClr val="tx1"/>
                </a:solidFill>
              </a:rPr>
              <a:t>Data Transformation:</a:t>
            </a:r>
          </a:p>
          <a:p>
            <a:pPr algn="ctr"/>
            <a:r>
              <a:rPr lang="pt-PT" sz="1600" noProof="1">
                <a:solidFill>
                  <a:schemeClr val="tx1"/>
                </a:solidFill>
              </a:rPr>
              <a:t>Aggregation, joining and feature creation</a:t>
            </a:r>
          </a:p>
        </p:txBody>
      </p:sp>
      <p:sp>
        <p:nvSpPr>
          <p:cNvPr id="58" name="Rectangle: Rounded Corners 29">
            <a:extLst>
              <a:ext uri="{FF2B5EF4-FFF2-40B4-BE49-F238E27FC236}">
                <a16:creationId xmlns:a16="http://schemas.microsoft.com/office/drawing/2014/main" id="{4C9DF5E1-1263-83E8-CBAE-AECAD5264905}"/>
              </a:ext>
            </a:extLst>
          </p:cNvPr>
          <p:cNvSpPr/>
          <p:nvPr/>
        </p:nvSpPr>
        <p:spPr>
          <a:xfrm>
            <a:off x="8204824" y="3294861"/>
            <a:ext cx="1892599" cy="2468258"/>
          </a:xfrm>
          <a:prstGeom prst="roundRect">
            <a:avLst>
              <a:gd name="adj" fmla="val 1946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400" b="1" noProof="1">
                <a:solidFill>
                  <a:prstClr val="black">
                    <a:lumMod val="85000"/>
                    <a:lumOff val="15000"/>
                  </a:prstClr>
                </a:solidFill>
                <a:latin typeface="Calibri" panose="020F0502020204030204"/>
              </a:rPr>
              <a:t>Load Simulation &amp; Automation Layer:</a:t>
            </a:r>
          </a:p>
          <a:p>
            <a:pPr algn="ctr" defTabSz="685800">
              <a:defRPr/>
            </a:pPr>
            <a:r>
              <a:rPr lang="en-US" sz="1400" noProof="1">
                <a:solidFill>
                  <a:prstClr val="black">
                    <a:lumMod val="85000"/>
                    <a:lumOff val="15000"/>
                  </a:prstClr>
                </a:solidFill>
                <a:latin typeface="Calibri" panose="020F0502020204030204"/>
              </a:rPr>
              <a:t>Loading simulation into Azure Delta Lake structure &amp; a simple simulated weekly orchestration</a:t>
            </a:r>
          </a:p>
        </p:txBody>
      </p:sp>
      <p:pic>
        <p:nvPicPr>
          <p:cNvPr id="59" name="Graphic 33" descr="Badge 1 outline">
            <a:extLst>
              <a:ext uri="{FF2B5EF4-FFF2-40B4-BE49-F238E27FC236}">
                <a16:creationId xmlns:a16="http://schemas.microsoft.com/office/drawing/2014/main" id="{9A1C5D74-1D2B-788F-63FE-4B028285CF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8908" y="2163268"/>
            <a:ext cx="411728" cy="411728"/>
          </a:xfrm>
          <a:prstGeom prst="rect">
            <a:avLst/>
          </a:prstGeom>
        </p:spPr>
      </p:pic>
      <p:pic>
        <p:nvPicPr>
          <p:cNvPr id="60" name="Graphic 34" descr="Ethernet destaque">
            <a:extLst>
              <a:ext uri="{FF2B5EF4-FFF2-40B4-BE49-F238E27FC236}">
                <a16:creationId xmlns:a16="http://schemas.microsoft.com/office/drawing/2014/main" id="{277A271C-6358-2B9F-2328-ABFB2701AF1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84178" y="2174911"/>
            <a:ext cx="363237" cy="363237"/>
          </a:xfrm>
          <a:prstGeom prst="rect">
            <a:avLst/>
          </a:prstGeom>
        </p:spPr>
      </p:pic>
      <p:pic>
        <p:nvPicPr>
          <p:cNvPr id="61" name="Graphic 36" descr="Lightbulb">
            <a:extLst>
              <a:ext uri="{FF2B5EF4-FFF2-40B4-BE49-F238E27FC236}">
                <a16:creationId xmlns:a16="http://schemas.microsoft.com/office/drawing/2014/main" id="{561C3132-6726-38F9-64D2-A6139B35879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9469" y="2212279"/>
            <a:ext cx="363237" cy="363237"/>
          </a:xfrm>
          <a:prstGeom prst="rect">
            <a:avLst/>
          </a:prstGeom>
        </p:spPr>
      </p:pic>
      <p:pic>
        <p:nvPicPr>
          <p:cNvPr id="62" name="Graphic 37" descr="Rocket">
            <a:extLst>
              <a:ext uri="{FF2B5EF4-FFF2-40B4-BE49-F238E27FC236}">
                <a16:creationId xmlns:a16="http://schemas.microsoft.com/office/drawing/2014/main" id="{1C461291-2435-5F34-B262-9DFC4D3977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55089" y="2174911"/>
            <a:ext cx="363237" cy="363237"/>
          </a:xfrm>
          <a:prstGeom prst="rect">
            <a:avLst/>
          </a:prstGeom>
        </p:spPr>
      </p:pic>
      <p:pic>
        <p:nvPicPr>
          <p:cNvPr id="63" name="Graphic 32" descr="Badge outline">
            <a:extLst>
              <a:ext uri="{FF2B5EF4-FFF2-40B4-BE49-F238E27FC236}">
                <a16:creationId xmlns:a16="http://schemas.microsoft.com/office/drawing/2014/main" id="{724CA882-DD14-BF71-7BBC-B0E0752DF7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5530" y="2157226"/>
            <a:ext cx="411728" cy="411728"/>
          </a:xfrm>
          <a:prstGeom prst="rect">
            <a:avLst/>
          </a:prstGeom>
        </p:spPr>
      </p:pic>
      <p:pic>
        <p:nvPicPr>
          <p:cNvPr id="64" name="Graphic 35" descr="Puzzle">
            <a:extLst>
              <a:ext uri="{FF2B5EF4-FFF2-40B4-BE49-F238E27FC236}">
                <a16:creationId xmlns:a16="http://schemas.microsoft.com/office/drawing/2014/main" id="{B40BAEA9-49CE-E067-8AB9-32C67F6D3E5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19634" y="2181472"/>
            <a:ext cx="363237" cy="363237"/>
          </a:xfrm>
          <a:prstGeom prst="rect">
            <a:avLst/>
          </a:prstGeom>
        </p:spPr>
      </p:pic>
      <p:pic>
        <p:nvPicPr>
          <p:cNvPr id="65" name="Graphic 31" descr="Badge 3 outline">
            <a:extLst>
              <a:ext uri="{FF2B5EF4-FFF2-40B4-BE49-F238E27FC236}">
                <a16:creationId xmlns:a16="http://schemas.microsoft.com/office/drawing/2014/main" id="{8D61AAB4-1AC2-16F7-697B-58B32A1CA2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8851" y="2153833"/>
            <a:ext cx="411728" cy="411728"/>
          </a:xfrm>
          <a:prstGeom prst="rect">
            <a:avLst/>
          </a:prstGeom>
        </p:spPr>
      </p:pic>
      <p:pic>
        <p:nvPicPr>
          <p:cNvPr id="66" name="Graphic 30" descr="Badge 4 outline">
            <a:extLst>
              <a:ext uri="{FF2B5EF4-FFF2-40B4-BE49-F238E27FC236}">
                <a16:creationId xmlns:a16="http://schemas.microsoft.com/office/drawing/2014/main" id="{DD7FA10A-F365-F4CB-E83A-193DF5B179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95165" y="2186548"/>
            <a:ext cx="411728" cy="411728"/>
          </a:xfrm>
          <a:prstGeom prst="rect">
            <a:avLst/>
          </a:prstGeom>
        </p:spPr>
      </p:pic>
      <p:pic>
        <p:nvPicPr>
          <p:cNvPr id="4" name="Picture 4">
            <a:extLst>
              <a:ext uri="{FF2B5EF4-FFF2-40B4-BE49-F238E27FC236}">
                <a16:creationId xmlns:a16="http://schemas.microsoft.com/office/drawing/2014/main" id="{A0DE0A1A-C000-C2A9-8D72-1519566DEC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0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F855E-9234-14D0-626C-1F3E7BB25326}"/>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282241EB-3C20-EFB8-DF1F-47839A799668}"/>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0D8883FB-EF48-6099-8760-69931E2D91AB}"/>
              </a:ext>
            </a:extLst>
          </p:cNvPr>
          <p:cNvSpPr/>
          <p:nvPr/>
        </p:nvSpPr>
        <p:spPr>
          <a:xfrm>
            <a:off x="718820" y="1358146"/>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9693AFB4-2F6F-3DF6-EBEA-CF42DA0C4F24}"/>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206E635A-57C6-A9F4-9260-2131326DFAD2}"/>
              </a:ext>
            </a:extLst>
          </p:cNvPr>
          <p:cNvSpPr>
            <a:spLocks noGrp="1"/>
          </p:cNvSpPr>
          <p:nvPr>
            <p:ph type="title"/>
          </p:nvPr>
        </p:nvSpPr>
        <p:spPr>
          <a:xfrm>
            <a:off x="0" y="291972"/>
            <a:ext cx="12192000" cy="1325563"/>
          </a:xfrm>
        </p:spPr>
        <p:txBody>
          <a:bodyPr/>
          <a:lstStyle/>
          <a:p>
            <a:r>
              <a:rPr lang="en-ID" sz="3500" b="1" dirty="0"/>
              <a:t>Data Sources</a:t>
            </a:r>
            <a:r>
              <a:rPr lang="en-ID" sz="4500" b="1" dirty="0"/>
              <a:t> </a:t>
            </a:r>
            <a:endParaRPr lang="en-ID" sz="4500" dirty="0"/>
          </a:p>
        </p:txBody>
      </p:sp>
      <p:pic>
        <p:nvPicPr>
          <p:cNvPr id="4" name="Imagem 3">
            <a:extLst>
              <a:ext uri="{FF2B5EF4-FFF2-40B4-BE49-F238E27FC236}">
                <a16:creationId xmlns:a16="http://schemas.microsoft.com/office/drawing/2014/main" id="{CDEC21E6-C562-70D0-2632-FFDB9C82A8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21810" y="1515838"/>
            <a:ext cx="3396380" cy="1476839"/>
          </a:xfrm>
          <a:prstGeom prst="rect">
            <a:avLst/>
          </a:prstGeom>
        </p:spPr>
      </p:pic>
      <p:sp>
        <p:nvSpPr>
          <p:cNvPr id="3" name="Marcador de Posição do Número do Diapositivo 2">
            <a:extLst>
              <a:ext uri="{FF2B5EF4-FFF2-40B4-BE49-F238E27FC236}">
                <a16:creationId xmlns:a16="http://schemas.microsoft.com/office/drawing/2014/main" id="{4D0C4320-26BB-891A-385C-DACA49C12D1A}"/>
              </a:ext>
            </a:extLst>
          </p:cNvPr>
          <p:cNvSpPr>
            <a:spLocks noGrp="1"/>
          </p:cNvSpPr>
          <p:nvPr>
            <p:ph type="sldNum" sz="quarter" idx="4"/>
          </p:nvPr>
        </p:nvSpPr>
        <p:spPr/>
        <p:txBody>
          <a:bodyPr/>
          <a:lstStyle/>
          <a:p>
            <a:fld id="{6C632F1B-FC76-4EE6-83A7-EA242D6E7603}" type="slidenum">
              <a:rPr lang="en-ID" smtClean="0"/>
              <a:t>6</a:t>
            </a:fld>
            <a:endParaRPr lang="en-ID" dirty="0"/>
          </a:p>
        </p:txBody>
      </p:sp>
      <p:pic>
        <p:nvPicPr>
          <p:cNvPr id="2" name="Picture 4">
            <a:extLst>
              <a:ext uri="{FF2B5EF4-FFF2-40B4-BE49-F238E27FC236}">
                <a16:creationId xmlns:a16="http://schemas.microsoft.com/office/drawing/2014/main" id="{FD472470-1FFA-ED60-4A3A-48618B5CB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00A045E-CBA3-A083-379B-9C02B68E189B}"/>
              </a:ext>
            </a:extLst>
          </p:cNvPr>
          <p:cNvGraphicFramePr>
            <a:graphicFrameLocks noGrp="1"/>
          </p:cNvGraphicFramePr>
          <p:nvPr>
            <p:extLst>
              <p:ext uri="{D42A27DB-BD31-4B8C-83A1-F6EECF244321}">
                <p14:modId xmlns:p14="http://schemas.microsoft.com/office/powerpoint/2010/main" val="3368303843"/>
              </p:ext>
            </p:extLst>
          </p:nvPr>
        </p:nvGraphicFramePr>
        <p:xfrm>
          <a:off x="2844864" y="3180667"/>
          <a:ext cx="6502272" cy="2646005"/>
        </p:xfrm>
        <a:graphic>
          <a:graphicData uri="http://schemas.openxmlformats.org/drawingml/2006/table">
            <a:tbl>
              <a:tblPr firstRow="1" bandRow="1">
                <a:tableStyleId>{6E25E649-3F16-4E02-A733-19D2CDBF48F0}</a:tableStyleId>
              </a:tblPr>
              <a:tblGrid>
                <a:gridCol w="2167424">
                  <a:extLst>
                    <a:ext uri="{9D8B030D-6E8A-4147-A177-3AD203B41FA5}">
                      <a16:colId xmlns:a16="http://schemas.microsoft.com/office/drawing/2014/main" val="20000"/>
                    </a:ext>
                  </a:extLst>
                </a:gridCol>
                <a:gridCol w="2167424">
                  <a:extLst>
                    <a:ext uri="{9D8B030D-6E8A-4147-A177-3AD203B41FA5}">
                      <a16:colId xmlns:a16="http://schemas.microsoft.com/office/drawing/2014/main" val="20001"/>
                    </a:ext>
                  </a:extLst>
                </a:gridCol>
                <a:gridCol w="2167424">
                  <a:extLst>
                    <a:ext uri="{9D8B030D-6E8A-4147-A177-3AD203B41FA5}">
                      <a16:colId xmlns:a16="http://schemas.microsoft.com/office/drawing/2014/main" val="20002"/>
                    </a:ext>
                  </a:extLst>
                </a:gridCol>
              </a:tblGrid>
              <a:tr h="300377">
                <a:tc>
                  <a:txBody>
                    <a:bodyPr/>
                    <a:lstStyle/>
                    <a:p>
                      <a:r>
                        <a:rPr sz="1400" dirty="0"/>
                        <a:t>Source</a:t>
                      </a:r>
                    </a:p>
                  </a:txBody>
                  <a:tcPr marL="70677" marR="70677" marT="35338" marB="35338"/>
                </a:tc>
                <a:tc>
                  <a:txBody>
                    <a:bodyPr/>
                    <a:lstStyle/>
                    <a:p>
                      <a:r>
                        <a:rPr sz="1400"/>
                        <a:t>Format</a:t>
                      </a:r>
                    </a:p>
                  </a:txBody>
                  <a:tcPr marL="70677" marR="70677" marT="35338" marB="35338"/>
                </a:tc>
                <a:tc>
                  <a:txBody>
                    <a:bodyPr/>
                    <a:lstStyle/>
                    <a:p>
                      <a:r>
                        <a:rPr sz="1400"/>
                        <a:t>Key Fields</a:t>
                      </a:r>
                    </a:p>
                  </a:txBody>
                  <a:tcPr marL="70677" marR="70677" marT="35338" marB="35338"/>
                </a:tc>
                <a:extLst>
                  <a:ext uri="{0D108BD9-81ED-4DB2-BD59-A6C34878D82A}">
                    <a16:rowId xmlns:a16="http://schemas.microsoft.com/office/drawing/2014/main" val="10000"/>
                  </a:ext>
                </a:extLst>
              </a:tr>
              <a:tr h="918799">
                <a:tc>
                  <a:txBody>
                    <a:bodyPr/>
                    <a:lstStyle/>
                    <a:p>
                      <a:r>
                        <a:rPr sz="1400"/>
                        <a:t>NHTSA Complaints</a:t>
                      </a:r>
                    </a:p>
                  </a:txBody>
                  <a:tcPr marL="70677" marR="70677" marT="35338" marB="35338"/>
                </a:tc>
                <a:tc>
                  <a:txBody>
                    <a:bodyPr/>
                    <a:lstStyle/>
                    <a:p>
                      <a:r>
                        <a:rPr sz="1400"/>
                        <a:t>TSV (bulk)</a:t>
                      </a:r>
                    </a:p>
                  </a:txBody>
                  <a:tcPr marL="70677" marR="70677" marT="35338" marB="35338"/>
                </a:tc>
                <a:tc>
                  <a:txBody>
                    <a:bodyPr/>
                    <a:lstStyle/>
                    <a:p>
                      <a:r>
                        <a:rPr lang="en-US" sz="1400" kern="1200" dirty="0">
                          <a:solidFill>
                            <a:schemeClr val="dk1"/>
                          </a:solidFill>
                        </a:rPr>
                        <a:t>Make</a:t>
                      </a:r>
                      <a:r>
                        <a:rPr lang="en-US" sz="1400" dirty="0"/>
                        <a:t>, </a:t>
                      </a:r>
                      <a:r>
                        <a:rPr lang="en-US" sz="1400" kern="1200" dirty="0">
                          <a:solidFill>
                            <a:schemeClr val="dk1"/>
                          </a:solidFill>
                        </a:rPr>
                        <a:t>Model</a:t>
                      </a:r>
                      <a:r>
                        <a:rPr lang="en-US" sz="1400" dirty="0"/>
                        <a:t>, </a:t>
                      </a:r>
                      <a:r>
                        <a:rPr lang="en-US" sz="1400" kern="1200" dirty="0">
                          <a:solidFill>
                            <a:schemeClr val="dk1"/>
                          </a:solidFill>
                        </a:rPr>
                        <a:t>Year</a:t>
                      </a:r>
                      <a:r>
                        <a:rPr lang="en-US" sz="1400" dirty="0"/>
                        <a:t>, </a:t>
                      </a:r>
                      <a:r>
                        <a:rPr lang="en-US" sz="1400" kern="1200" dirty="0">
                          <a:solidFill>
                            <a:schemeClr val="dk1"/>
                          </a:solidFill>
                        </a:rPr>
                        <a:t>Component</a:t>
                      </a:r>
                      <a:r>
                        <a:rPr lang="en-US" sz="1400" dirty="0"/>
                        <a:t>, </a:t>
                      </a:r>
                      <a:r>
                        <a:rPr lang="en-US" sz="1400" kern="1200" dirty="0">
                          <a:solidFill>
                            <a:schemeClr val="dk1"/>
                          </a:solidFill>
                        </a:rPr>
                        <a:t>Crash</a:t>
                      </a:r>
                      <a:r>
                        <a:rPr lang="en-US" sz="1400" dirty="0"/>
                        <a:t>, </a:t>
                      </a:r>
                      <a:r>
                        <a:rPr lang="en-US" sz="1400" kern="1200" dirty="0">
                          <a:solidFill>
                            <a:schemeClr val="dk1"/>
                          </a:solidFill>
                        </a:rPr>
                        <a:t>Fire</a:t>
                      </a:r>
                      <a:r>
                        <a:rPr lang="en-US" sz="1400" dirty="0"/>
                        <a:t>, </a:t>
                      </a:r>
                      <a:r>
                        <a:rPr lang="en-US" sz="1400" kern="1200" dirty="0">
                          <a:solidFill>
                            <a:schemeClr val="dk1"/>
                          </a:solidFill>
                        </a:rPr>
                        <a:t>Injured</a:t>
                      </a:r>
                      <a:r>
                        <a:rPr lang="en-US" sz="1400" dirty="0"/>
                        <a:t>, </a:t>
                      </a:r>
                      <a:r>
                        <a:rPr lang="en-US" sz="1400" kern="1200" dirty="0">
                          <a:solidFill>
                            <a:schemeClr val="dk1"/>
                          </a:solidFill>
                        </a:rPr>
                        <a:t>Deaths</a:t>
                      </a:r>
                      <a:r>
                        <a:rPr lang="en-US" sz="1400" dirty="0"/>
                        <a:t>, </a:t>
                      </a:r>
                      <a:r>
                        <a:rPr lang="en-US" sz="1400" kern="1200" dirty="0">
                          <a:solidFill>
                            <a:schemeClr val="dk1"/>
                          </a:solidFill>
                        </a:rPr>
                        <a:t>Complaint ID</a:t>
                      </a:r>
                      <a:endParaRPr lang="en-US" sz="1400" dirty="0"/>
                    </a:p>
                  </a:txBody>
                  <a:tcPr marL="70677" marR="70677" marT="35338" marB="35338"/>
                </a:tc>
                <a:extLst>
                  <a:ext uri="{0D108BD9-81ED-4DB2-BD59-A6C34878D82A}">
                    <a16:rowId xmlns:a16="http://schemas.microsoft.com/office/drawing/2014/main" val="10001"/>
                  </a:ext>
                </a:extLst>
              </a:tr>
              <a:tr h="706769">
                <a:tc>
                  <a:txBody>
                    <a:bodyPr/>
                    <a:lstStyle/>
                    <a:p>
                      <a:r>
                        <a:rPr sz="1400"/>
                        <a:t>DOE Alt Fuel Stations</a:t>
                      </a:r>
                    </a:p>
                  </a:txBody>
                  <a:tcPr marL="70677" marR="70677" marT="35338" marB="35338"/>
                </a:tc>
                <a:tc>
                  <a:txBody>
                    <a:bodyPr/>
                    <a:lstStyle/>
                    <a:p>
                      <a:r>
                        <a:rPr sz="1400"/>
                        <a:t>API JSON→CSV</a:t>
                      </a:r>
                    </a:p>
                  </a:txBody>
                  <a:tcPr marL="70677" marR="70677" marT="35338" marB="35338"/>
                </a:tc>
                <a:tc>
                  <a:txBody>
                    <a:bodyPr/>
                    <a:lstStyle/>
                    <a:p>
                      <a:r>
                        <a:rPr lang="en-US" sz="1400" kern="1200" dirty="0" err="1">
                          <a:solidFill>
                            <a:schemeClr val="dk1"/>
                          </a:solidFill>
                        </a:rPr>
                        <a:t>Fuel_Type_Code</a:t>
                      </a:r>
                      <a:r>
                        <a:rPr lang="en-US" sz="1400" dirty="0"/>
                        <a:t>, </a:t>
                      </a:r>
                      <a:r>
                        <a:rPr lang="en-US" sz="1400" kern="1200" dirty="0" err="1">
                          <a:solidFill>
                            <a:schemeClr val="dk1"/>
                          </a:solidFill>
                        </a:rPr>
                        <a:t>Station_Name</a:t>
                      </a:r>
                      <a:r>
                        <a:rPr lang="en-US" sz="1400" dirty="0"/>
                        <a:t>, </a:t>
                      </a:r>
                      <a:r>
                        <a:rPr lang="en-US" sz="1400" kern="1200" dirty="0">
                          <a:solidFill>
                            <a:schemeClr val="dk1"/>
                          </a:solidFill>
                        </a:rPr>
                        <a:t>State</a:t>
                      </a:r>
                      <a:r>
                        <a:rPr lang="en-US" sz="1400" dirty="0"/>
                        <a:t>, </a:t>
                      </a:r>
                      <a:r>
                        <a:rPr lang="en-US" sz="1400" kern="1200" dirty="0">
                          <a:solidFill>
                            <a:schemeClr val="dk1"/>
                          </a:solidFill>
                        </a:rPr>
                        <a:t>Latitude</a:t>
                      </a:r>
                      <a:r>
                        <a:rPr lang="en-US" sz="1400" dirty="0"/>
                        <a:t>, </a:t>
                      </a:r>
                      <a:r>
                        <a:rPr lang="en-US" sz="1400" kern="1200" dirty="0">
                          <a:solidFill>
                            <a:schemeClr val="dk1"/>
                          </a:solidFill>
                        </a:rPr>
                        <a:t>Longitude</a:t>
                      </a:r>
                      <a:r>
                        <a:rPr lang="en-US" sz="1400" dirty="0"/>
                        <a:t>, </a:t>
                      </a:r>
                      <a:r>
                        <a:rPr lang="en-US" sz="1400" kern="1200" dirty="0">
                          <a:solidFill>
                            <a:schemeClr val="dk1"/>
                          </a:solidFill>
                        </a:rPr>
                        <a:t>Status</a:t>
                      </a:r>
                      <a:endParaRPr sz="1400" dirty="0"/>
                    </a:p>
                  </a:txBody>
                  <a:tcPr marL="70677" marR="70677" marT="35338" marB="35338"/>
                </a:tc>
                <a:extLst>
                  <a:ext uri="{0D108BD9-81ED-4DB2-BD59-A6C34878D82A}">
                    <a16:rowId xmlns:a16="http://schemas.microsoft.com/office/drawing/2014/main" val="10002"/>
                  </a:ext>
                </a:extLst>
              </a:tr>
              <a:tr h="706769">
                <a:tc>
                  <a:txBody>
                    <a:bodyPr/>
                    <a:lstStyle/>
                    <a:p>
                      <a:r>
                        <a:rPr sz="1400"/>
                        <a:t>EPA Fuel Economy</a:t>
                      </a:r>
                    </a:p>
                  </a:txBody>
                  <a:tcPr marL="70677" marR="70677" marT="35338" marB="35338"/>
                </a:tc>
                <a:tc>
                  <a:txBody>
                    <a:bodyPr/>
                    <a:lstStyle/>
                    <a:p>
                      <a:r>
                        <a:rPr sz="1400" dirty="0"/>
                        <a:t>CSV (bulk)</a:t>
                      </a:r>
                    </a:p>
                  </a:txBody>
                  <a:tcPr marL="70677" marR="70677" marT="35338" marB="35338"/>
                </a:tc>
                <a:tc>
                  <a:txBody>
                    <a:bodyPr/>
                    <a:lstStyle/>
                    <a:p>
                      <a:r>
                        <a:rPr lang="en-US" sz="1400" kern="1200" dirty="0">
                          <a:solidFill>
                            <a:schemeClr val="dk1"/>
                          </a:solidFill>
                        </a:rPr>
                        <a:t>Make</a:t>
                      </a:r>
                      <a:r>
                        <a:rPr lang="en-US" sz="1400" dirty="0"/>
                        <a:t>, </a:t>
                      </a:r>
                      <a:r>
                        <a:rPr lang="en-US" sz="1400" kern="1200" dirty="0">
                          <a:solidFill>
                            <a:schemeClr val="dk1"/>
                          </a:solidFill>
                        </a:rPr>
                        <a:t>Model</a:t>
                      </a:r>
                      <a:r>
                        <a:rPr lang="en-US" sz="1400" dirty="0"/>
                        <a:t>, </a:t>
                      </a:r>
                      <a:r>
                        <a:rPr lang="en-US" sz="1400" kern="1200" dirty="0">
                          <a:solidFill>
                            <a:schemeClr val="dk1"/>
                          </a:solidFill>
                        </a:rPr>
                        <a:t>Year</a:t>
                      </a:r>
                      <a:r>
                        <a:rPr lang="en-US" sz="1400" dirty="0"/>
                        <a:t>, </a:t>
                      </a:r>
                      <a:r>
                        <a:rPr lang="en-US" sz="1400" kern="1200" dirty="0">
                          <a:solidFill>
                            <a:schemeClr val="dk1"/>
                          </a:solidFill>
                        </a:rPr>
                        <a:t>Fuel Type</a:t>
                      </a:r>
                      <a:r>
                        <a:rPr lang="en-US" sz="1400" dirty="0"/>
                        <a:t>, </a:t>
                      </a:r>
                      <a:r>
                        <a:rPr lang="en-US" sz="1400" kern="1200" dirty="0">
                          <a:solidFill>
                            <a:schemeClr val="dk1"/>
                          </a:solidFill>
                        </a:rPr>
                        <a:t>MPG</a:t>
                      </a:r>
                      <a:r>
                        <a:rPr lang="en-US" sz="1400" dirty="0"/>
                        <a:t>, </a:t>
                      </a:r>
                      <a:r>
                        <a:rPr lang="en-US" sz="1400" kern="1200" dirty="0">
                          <a:solidFill>
                            <a:schemeClr val="dk1"/>
                          </a:solidFill>
                        </a:rPr>
                        <a:t>CO2</a:t>
                      </a:r>
                      <a:r>
                        <a:rPr lang="en-US" sz="1400" dirty="0"/>
                        <a:t>, </a:t>
                      </a:r>
                      <a:r>
                        <a:rPr lang="en-US" sz="1400" kern="1200" dirty="0">
                          <a:solidFill>
                            <a:schemeClr val="dk1"/>
                          </a:solidFill>
                        </a:rPr>
                        <a:t>Cylinders</a:t>
                      </a:r>
                      <a:r>
                        <a:rPr lang="en-US" sz="1400" dirty="0"/>
                        <a:t>, </a:t>
                      </a:r>
                      <a:r>
                        <a:rPr lang="en-US" sz="1400" kern="1200" dirty="0">
                          <a:solidFill>
                            <a:schemeClr val="dk1"/>
                          </a:solidFill>
                        </a:rPr>
                        <a:t>Transmission</a:t>
                      </a:r>
                      <a:endParaRPr lang="en-US" sz="1400" dirty="0"/>
                    </a:p>
                  </a:txBody>
                  <a:tcPr marL="70677" marR="70677" marT="35338" marB="3533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4634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F05F-657B-BC13-EAE3-E3C9805DC448}"/>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9F3936-9DA7-3F92-D0FF-CDCD7D4B52BD}"/>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05B15728-EE4C-43F0-CA2C-6BCF2E66ACF5}"/>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6D38B9DA-768A-4B8E-EF47-0BA31CD0939A}"/>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8F55B6CE-B374-EB53-1E0B-E5925B864583}"/>
              </a:ext>
            </a:extLst>
          </p:cNvPr>
          <p:cNvSpPr>
            <a:spLocks noGrp="1"/>
          </p:cNvSpPr>
          <p:nvPr>
            <p:ph type="title"/>
          </p:nvPr>
        </p:nvSpPr>
        <p:spPr>
          <a:xfrm>
            <a:off x="0" y="291972"/>
            <a:ext cx="12192000" cy="1325563"/>
          </a:xfrm>
        </p:spPr>
        <p:txBody>
          <a:bodyPr/>
          <a:lstStyle/>
          <a:p>
            <a:r>
              <a:rPr lang="en-ID" sz="3500" b="1" dirty="0"/>
              <a:t>Data Acquisition – Extract Phase</a:t>
            </a:r>
            <a:endParaRPr lang="en-ID" sz="4500" dirty="0"/>
          </a:p>
        </p:txBody>
      </p:sp>
      <p:sp>
        <p:nvSpPr>
          <p:cNvPr id="3" name="Marcador de Posição do Número do Diapositivo 2">
            <a:extLst>
              <a:ext uri="{FF2B5EF4-FFF2-40B4-BE49-F238E27FC236}">
                <a16:creationId xmlns:a16="http://schemas.microsoft.com/office/drawing/2014/main" id="{D45969E9-9BA8-A95C-3A75-398E2F68F4EC}"/>
              </a:ext>
            </a:extLst>
          </p:cNvPr>
          <p:cNvSpPr>
            <a:spLocks noGrp="1"/>
          </p:cNvSpPr>
          <p:nvPr>
            <p:ph type="sldNum" sz="quarter" idx="4"/>
          </p:nvPr>
        </p:nvSpPr>
        <p:spPr/>
        <p:txBody>
          <a:bodyPr/>
          <a:lstStyle/>
          <a:p>
            <a:fld id="{6C632F1B-FC76-4EE6-83A7-EA242D6E7603}" type="slidenum">
              <a:rPr lang="en-ID" smtClean="0"/>
              <a:t>7</a:t>
            </a:fld>
            <a:endParaRPr lang="en-ID" dirty="0"/>
          </a:p>
        </p:txBody>
      </p:sp>
      <p:pic>
        <p:nvPicPr>
          <p:cNvPr id="2" name="Picture 4">
            <a:extLst>
              <a:ext uri="{FF2B5EF4-FFF2-40B4-BE49-F238E27FC236}">
                <a16:creationId xmlns:a16="http://schemas.microsoft.com/office/drawing/2014/main" id="{664D156D-6FCB-F2B1-9BA2-BD703ADC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EAC8B2B-4844-6A95-99C6-F394150A5A2F}"/>
              </a:ext>
            </a:extLst>
          </p:cNvPr>
          <p:cNvSpPr/>
          <p:nvPr/>
        </p:nvSpPr>
        <p:spPr>
          <a:xfrm>
            <a:off x="1095535" y="1442985"/>
            <a:ext cx="5659828" cy="4619854"/>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pt-PT" b="1" dirty="0">
                <a:cs typeface="STIX Two Text" pitchFamily="2" charset="0"/>
                <a:sym typeface="+mn-ea"/>
              </a:rPr>
              <a:t>Single </a:t>
            </a:r>
            <a:r>
              <a:rPr lang="pt-PT" b="1" dirty="0" err="1">
                <a:cs typeface="STIX Two Text" pitchFamily="2" charset="0"/>
                <a:sym typeface="+mn-ea"/>
              </a:rPr>
              <a:t>Acquisition</a:t>
            </a:r>
            <a:r>
              <a:rPr lang="pt-PT" b="1" dirty="0">
                <a:cs typeface="STIX Two Text" pitchFamily="2" charset="0"/>
                <a:sym typeface="+mn-ea"/>
              </a:rPr>
              <a:t> Script</a:t>
            </a:r>
          </a:p>
          <a:p>
            <a:pPr marL="628650" lvl="1" indent="-171450">
              <a:lnSpc>
                <a:spcPct val="150000"/>
              </a:lnSpc>
              <a:buFont typeface="Arial" panose="020B0604020202020204" pitchFamily="34" charset="0"/>
              <a:buChar char="•"/>
            </a:pPr>
            <a:r>
              <a:rPr lang="pt-PT" dirty="0" err="1">
                <a:cs typeface="STIX Two Text" pitchFamily="2" charset="0"/>
                <a:sym typeface="+mn-ea"/>
              </a:rPr>
              <a:t>acquire_data.py</a:t>
            </a:r>
            <a:r>
              <a:rPr lang="pt-PT" dirty="0">
                <a:cs typeface="STIX Two Text" pitchFamily="2" charset="0"/>
                <a:sym typeface="+mn-ea"/>
              </a:rPr>
              <a:t> downloads </a:t>
            </a:r>
            <a:r>
              <a:rPr lang="pt-PT" b="1" dirty="0" err="1">
                <a:cs typeface="STIX Two Text" pitchFamily="2" charset="0"/>
                <a:sym typeface="+mn-ea"/>
              </a:rPr>
              <a:t>all</a:t>
            </a:r>
            <a:r>
              <a:rPr lang="pt-PT" b="1" dirty="0">
                <a:cs typeface="STIX Two Text" pitchFamily="2" charset="0"/>
                <a:sym typeface="+mn-ea"/>
              </a:rPr>
              <a:t> </a:t>
            </a:r>
            <a:r>
              <a:rPr lang="pt-PT" b="1" dirty="0" err="1">
                <a:cs typeface="STIX Two Text" pitchFamily="2" charset="0"/>
                <a:sym typeface="+mn-ea"/>
              </a:rPr>
              <a:t>three</a:t>
            </a:r>
            <a:r>
              <a:rPr lang="pt-PT" b="1" dirty="0">
                <a:cs typeface="STIX Two Text" pitchFamily="2" charset="0"/>
                <a:sym typeface="+mn-ea"/>
              </a:rPr>
              <a:t> </a:t>
            </a:r>
            <a:r>
              <a:rPr lang="pt-PT" b="1" dirty="0" err="1">
                <a:cs typeface="STIX Two Text" pitchFamily="2" charset="0"/>
                <a:sym typeface="+mn-ea"/>
              </a:rPr>
              <a:t>sources</a:t>
            </a:r>
            <a:r>
              <a:rPr lang="pt-PT" dirty="0">
                <a:cs typeface="STIX Two Text" pitchFamily="2" charset="0"/>
                <a:sym typeface="+mn-ea"/>
              </a:rPr>
              <a:t> </a:t>
            </a:r>
            <a:r>
              <a:rPr lang="pt-PT" dirty="0" err="1">
                <a:cs typeface="STIX Two Text" pitchFamily="2" charset="0"/>
                <a:sym typeface="+mn-ea"/>
              </a:rPr>
              <a:t>into</a:t>
            </a:r>
            <a:r>
              <a:rPr lang="pt-PT" dirty="0">
                <a:cs typeface="STIX Two Text" pitchFamily="2" charset="0"/>
                <a:sym typeface="+mn-ea"/>
              </a:rPr>
              <a:t> </a:t>
            </a:r>
            <a:r>
              <a:rPr lang="pt-PT" i="1" dirty="0">
                <a:cs typeface="STIX Two Text" pitchFamily="2" charset="0"/>
                <a:sym typeface="+mn-ea"/>
              </a:rPr>
              <a:t>data/</a:t>
            </a:r>
            <a:r>
              <a:rPr lang="pt-PT" i="1" dirty="0" err="1">
                <a:cs typeface="STIX Two Text" pitchFamily="2" charset="0"/>
                <a:sym typeface="+mn-ea"/>
              </a:rPr>
              <a:t>raw</a:t>
            </a:r>
            <a:endParaRPr lang="pt-PT" i="1" dirty="0">
              <a:cs typeface="STIX Two Text" pitchFamily="2" charset="0"/>
              <a:sym typeface="+mn-ea"/>
            </a:endParaRPr>
          </a:p>
          <a:p>
            <a:pPr marL="171450" indent="-171450">
              <a:lnSpc>
                <a:spcPct val="150000"/>
              </a:lnSpc>
              <a:buFont typeface="Arial" panose="020B0604020202020204" pitchFamily="34" charset="0"/>
              <a:buChar char="•"/>
            </a:pPr>
            <a:r>
              <a:rPr lang="pt-PT" b="1" dirty="0">
                <a:cs typeface="STIX Two Text" pitchFamily="2" charset="0"/>
                <a:sym typeface="+mn-ea"/>
              </a:rPr>
              <a:t>EPA – Fuel </a:t>
            </a:r>
            <a:r>
              <a:rPr lang="pt-PT" b="1" dirty="0" err="1">
                <a:cs typeface="STIX Two Text" pitchFamily="2" charset="0"/>
                <a:sym typeface="+mn-ea"/>
              </a:rPr>
              <a:t>Economy</a:t>
            </a:r>
            <a:r>
              <a:rPr lang="pt-PT" b="1" dirty="0">
                <a:cs typeface="STIX Two Text" pitchFamily="2" charset="0"/>
                <a:sym typeface="+mn-ea"/>
              </a:rPr>
              <a:t> (</a:t>
            </a:r>
            <a:r>
              <a:rPr lang="pt-PT" b="1" dirty="0" err="1">
                <a:cs typeface="STIX Two Text" pitchFamily="2" charset="0"/>
                <a:sym typeface="+mn-ea"/>
              </a:rPr>
              <a:t>vehicles</a:t>
            </a:r>
            <a:r>
              <a:rPr lang="pt-PT" b="1" dirty="0">
                <a:cs typeface="STIX Two Text" pitchFamily="2" charset="0"/>
                <a:sym typeface="+mn-ea"/>
              </a:rPr>
              <a:t>)</a:t>
            </a:r>
          </a:p>
          <a:p>
            <a:pPr marL="628650" lvl="1" indent="-171450">
              <a:lnSpc>
                <a:spcPct val="150000"/>
              </a:lnSpc>
              <a:buFont typeface="Arial" panose="020B0604020202020204" pitchFamily="34" charset="0"/>
              <a:buChar char="•"/>
            </a:pPr>
            <a:r>
              <a:rPr lang="pt-PT" dirty="0">
                <a:cs typeface="STIX Two Text" pitchFamily="2" charset="0"/>
                <a:sym typeface="+mn-ea"/>
              </a:rPr>
              <a:t>Download ZIP </a:t>
            </a:r>
            <a:r>
              <a:rPr lang="pt-PT" dirty="0" err="1">
                <a:cs typeface="STIX Two Text" pitchFamily="2" charset="0"/>
                <a:sym typeface="+mn-ea"/>
              </a:rPr>
              <a:t>from</a:t>
            </a:r>
            <a:r>
              <a:rPr lang="pt-PT" dirty="0">
                <a:cs typeface="STIX Two Text" pitchFamily="2" charset="0"/>
                <a:sym typeface="+mn-ea"/>
              </a:rPr>
              <a:t> </a:t>
            </a:r>
            <a:r>
              <a:rPr lang="pt-PT" dirty="0" err="1">
                <a:cs typeface="STIX Two Text" pitchFamily="2" charset="0"/>
                <a:sym typeface="+mn-ea"/>
              </a:rPr>
              <a:t>fueleconomy.gov</a:t>
            </a:r>
            <a:endParaRPr lang="pt-PT" dirty="0">
              <a:cs typeface="STIX Two Text" pitchFamily="2" charset="0"/>
              <a:sym typeface="+mn-ea"/>
            </a:endParaRPr>
          </a:p>
          <a:p>
            <a:pPr marL="628650" lvl="1" indent="-171450">
              <a:lnSpc>
                <a:spcPct val="150000"/>
              </a:lnSpc>
              <a:buFont typeface="Arial" panose="020B0604020202020204" pitchFamily="34" charset="0"/>
              <a:buChar char="•"/>
            </a:pPr>
            <a:r>
              <a:rPr lang="pt-PT" dirty="0">
                <a:cs typeface="STIX Two Text" pitchFamily="2" charset="0"/>
                <a:sym typeface="+mn-ea"/>
              </a:rPr>
              <a:t>Save as </a:t>
            </a:r>
            <a:r>
              <a:rPr lang="pt-PT" i="1" dirty="0">
                <a:cs typeface="STIX Two Text" pitchFamily="2" charset="0"/>
                <a:sym typeface="+mn-ea"/>
              </a:rPr>
              <a:t>data/</a:t>
            </a:r>
            <a:r>
              <a:rPr lang="pt-PT" i="1" dirty="0" err="1">
                <a:cs typeface="STIX Two Text" pitchFamily="2" charset="0"/>
                <a:sym typeface="+mn-ea"/>
              </a:rPr>
              <a:t>raw</a:t>
            </a:r>
            <a:r>
              <a:rPr lang="pt-PT" i="1" dirty="0">
                <a:cs typeface="STIX Two Text" pitchFamily="2" charset="0"/>
                <a:sym typeface="+mn-ea"/>
              </a:rPr>
              <a:t>/</a:t>
            </a:r>
            <a:r>
              <a:rPr lang="pt-PT" i="1" dirty="0" err="1">
                <a:cs typeface="STIX Two Text" pitchFamily="2" charset="0"/>
                <a:sym typeface="+mn-ea"/>
              </a:rPr>
              <a:t>vehicles.zip</a:t>
            </a:r>
            <a:r>
              <a:rPr lang="pt-PT" i="1" dirty="0">
                <a:cs typeface="STIX Two Text" pitchFamily="2" charset="0"/>
                <a:sym typeface="+mn-ea"/>
              </a:rPr>
              <a:t> </a:t>
            </a:r>
            <a:r>
              <a:rPr lang="pt-PT" dirty="0" err="1">
                <a:cs typeface="STIX Two Text" pitchFamily="2" charset="0"/>
                <a:sym typeface="+mn-ea"/>
              </a:rPr>
              <a:t>and</a:t>
            </a:r>
            <a:r>
              <a:rPr lang="pt-PT" dirty="0">
                <a:cs typeface="STIX Two Text" pitchFamily="2" charset="0"/>
                <a:sym typeface="+mn-ea"/>
              </a:rPr>
              <a:t> </a:t>
            </a:r>
            <a:r>
              <a:rPr lang="pt-PT" dirty="0" err="1">
                <a:cs typeface="STIX Two Text" pitchFamily="2" charset="0"/>
                <a:sym typeface="+mn-ea"/>
              </a:rPr>
              <a:t>unzip</a:t>
            </a:r>
            <a:r>
              <a:rPr lang="pt-PT" dirty="0">
                <a:cs typeface="STIX Two Text" pitchFamily="2" charset="0"/>
                <a:sym typeface="+mn-ea"/>
              </a:rPr>
              <a:t> to </a:t>
            </a:r>
            <a:r>
              <a:rPr lang="pt-PT" i="1" dirty="0">
                <a:cs typeface="STIX Two Text" pitchFamily="2" charset="0"/>
                <a:sym typeface="+mn-ea"/>
              </a:rPr>
              <a:t>data/</a:t>
            </a:r>
            <a:r>
              <a:rPr lang="pt-PT" i="1" dirty="0" err="1">
                <a:cs typeface="STIX Two Text" pitchFamily="2" charset="0"/>
                <a:sym typeface="+mn-ea"/>
              </a:rPr>
              <a:t>raw</a:t>
            </a:r>
            <a:endParaRPr lang="pt-PT" i="1" dirty="0">
              <a:cs typeface="STIX Two Text" pitchFamily="2" charset="0"/>
              <a:sym typeface="+mn-ea"/>
            </a:endParaRPr>
          </a:p>
          <a:p>
            <a:pPr marL="171450" indent="-171450">
              <a:lnSpc>
                <a:spcPct val="150000"/>
              </a:lnSpc>
              <a:buFont typeface="Arial" panose="020B0604020202020204" pitchFamily="34" charset="0"/>
              <a:buChar char="•"/>
            </a:pPr>
            <a:r>
              <a:rPr lang="pt-PT" b="1" dirty="0">
                <a:cs typeface="STIX Two Text" pitchFamily="2" charset="0"/>
                <a:sym typeface="+mn-ea"/>
              </a:rPr>
              <a:t>NHTSA – </a:t>
            </a:r>
            <a:r>
              <a:rPr lang="pt-PT" b="1" dirty="0" err="1">
                <a:cs typeface="STIX Two Text" pitchFamily="2" charset="0"/>
                <a:sym typeface="+mn-ea"/>
              </a:rPr>
              <a:t>Vehicles</a:t>
            </a:r>
            <a:r>
              <a:rPr lang="pt-PT" b="1" dirty="0">
                <a:cs typeface="STIX Two Text" pitchFamily="2" charset="0"/>
                <a:sym typeface="+mn-ea"/>
              </a:rPr>
              <a:t> </a:t>
            </a:r>
            <a:r>
              <a:rPr lang="pt-PT" b="1" dirty="0" err="1">
                <a:cs typeface="STIX Two Text" pitchFamily="2" charset="0"/>
                <a:sym typeface="+mn-ea"/>
              </a:rPr>
              <a:t>Complaints</a:t>
            </a:r>
            <a:r>
              <a:rPr lang="pt-PT" b="1" dirty="0">
                <a:cs typeface="STIX Two Text" pitchFamily="2" charset="0"/>
                <a:sym typeface="+mn-ea"/>
              </a:rPr>
              <a:t> (2020-2024)</a:t>
            </a:r>
          </a:p>
          <a:p>
            <a:pPr marL="628650" lvl="1" indent="-171450">
              <a:lnSpc>
                <a:spcPct val="150000"/>
              </a:lnSpc>
              <a:buFont typeface="Arial" panose="020B0604020202020204" pitchFamily="34" charset="0"/>
              <a:buChar char="•"/>
            </a:pPr>
            <a:r>
              <a:rPr lang="pt-PT" dirty="0">
                <a:cs typeface="STIX Two Text" pitchFamily="2" charset="0"/>
                <a:sym typeface="+mn-ea"/>
              </a:rPr>
              <a:t>Download ZIP </a:t>
            </a:r>
            <a:r>
              <a:rPr lang="pt-PT" dirty="0" err="1">
                <a:cs typeface="STIX Two Text" pitchFamily="2" charset="0"/>
                <a:sym typeface="+mn-ea"/>
              </a:rPr>
              <a:t>from</a:t>
            </a:r>
            <a:r>
              <a:rPr lang="pt-PT" dirty="0">
                <a:cs typeface="STIX Two Text" pitchFamily="2" charset="0"/>
                <a:sym typeface="+mn-ea"/>
              </a:rPr>
              <a:t> </a:t>
            </a:r>
            <a:r>
              <a:rPr lang="pt-PT" dirty="0" err="1">
                <a:cs typeface="STIX Two Text" pitchFamily="2" charset="0"/>
                <a:sym typeface="+mn-ea"/>
              </a:rPr>
              <a:t>nhtsa.gov</a:t>
            </a:r>
            <a:endParaRPr lang="pt-PT" dirty="0">
              <a:cs typeface="STIX Two Text" pitchFamily="2" charset="0"/>
              <a:sym typeface="+mn-ea"/>
            </a:endParaRPr>
          </a:p>
          <a:p>
            <a:pPr marL="628650" lvl="1" indent="-171450">
              <a:lnSpc>
                <a:spcPct val="150000"/>
              </a:lnSpc>
              <a:buFont typeface="Arial" panose="020B0604020202020204" pitchFamily="34" charset="0"/>
              <a:buChar char="•"/>
            </a:pPr>
            <a:r>
              <a:rPr lang="pt-PT" dirty="0">
                <a:cs typeface="STIX Two Text" pitchFamily="2" charset="0"/>
                <a:sym typeface="+mn-ea"/>
              </a:rPr>
              <a:t>Save as </a:t>
            </a:r>
            <a:r>
              <a:rPr lang="pt-PT" i="1" dirty="0">
                <a:cs typeface="STIX Two Text" pitchFamily="2" charset="0"/>
                <a:sym typeface="+mn-ea"/>
              </a:rPr>
              <a:t>data/</a:t>
            </a:r>
            <a:r>
              <a:rPr lang="pt-PT" i="1" dirty="0" err="1">
                <a:cs typeface="STIX Two Text" pitchFamily="2" charset="0"/>
                <a:sym typeface="+mn-ea"/>
              </a:rPr>
              <a:t>raw</a:t>
            </a:r>
            <a:r>
              <a:rPr lang="pt-PT" i="1" dirty="0">
                <a:cs typeface="STIX Two Text" pitchFamily="2" charset="0"/>
                <a:sym typeface="+mn-ea"/>
              </a:rPr>
              <a:t>/complaints_2020-2024.zip </a:t>
            </a:r>
            <a:r>
              <a:rPr lang="pt-PT" dirty="0" err="1">
                <a:cs typeface="STIX Two Text" pitchFamily="2" charset="0"/>
                <a:sym typeface="+mn-ea"/>
              </a:rPr>
              <a:t>and</a:t>
            </a:r>
            <a:r>
              <a:rPr lang="pt-PT" dirty="0">
                <a:cs typeface="STIX Two Text" pitchFamily="2" charset="0"/>
                <a:sym typeface="+mn-ea"/>
              </a:rPr>
              <a:t> </a:t>
            </a:r>
            <a:r>
              <a:rPr lang="pt-PT" dirty="0" err="1">
                <a:cs typeface="STIX Two Text" pitchFamily="2" charset="0"/>
                <a:sym typeface="+mn-ea"/>
              </a:rPr>
              <a:t>unzip</a:t>
            </a:r>
            <a:r>
              <a:rPr lang="pt-PT" dirty="0">
                <a:cs typeface="STIX Two Text" pitchFamily="2" charset="0"/>
                <a:sym typeface="+mn-ea"/>
              </a:rPr>
              <a:t> to </a:t>
            </a:r>
            <a:r>
              <a:rPr lang="pt-PT" i="1" dirty="0">
                <a:cs typeface="STIX Two Text" pitchFamily="2" charset="0"/>
                <a:sym typeface="+mn-ea"/>
              </a:rPr>
              <a:t>data/</a:t>
            </a:r>
            <a:r>
              <a:rPr lang="pt-PT" i="1" dirty="0" err="1">
                <a:cs typeface="STIX Two Text" pitchFamily="2" charset="0"/>
                <a:sym typeface="+mn-ea"/>
              </a:rPr>
              <a:t>raw</a:t>
            </a:r>
            <a:endParaRPr lang="pt-PT" i="1" dirty="0">
              <a:cs typeface="STIX Two Text" pitchFamily="2" charset="0"/>
              <a:sym typeface="+mn-ea"/>
            </a:endParaRPr>
          </a:p>
          <a:p>
            <a:pPr marL="628650" lvl="1" indent="-171450">
              <a:lnSpc>
                <a:spcPct val="150000"/>
              </a:lnSpc>
              <a:buFont typeface="Arial" panose="020B0604020202020204" pitchFamily="34" charset="0"/>
              <a:buChar char="•"/>
            </a:pPr>
            <a:endParaRPr lang="pt-PT" dirty="0">
              <a:cs typeface="STIX Two Text" pitchFamily="2" charset="0"/>
              <a:sym typeface="+mn-ea"/>
            </a:endParaRPr>
          </a:p>
        </p:txBody>
      </p:sp>
      <p:pic>
        <p:nvPicPr>
          <p:cNvPr id="8" name="Picture 7">
            <a:extLst>
              <a:ext uri="{FF2B5EF4-FFF2-40B4-BE49-F238E27FC236}">
                <a16:creationId xmlns:a16="http://schemas.microsoft.com/office/drawing/2014/main" id="{FDC2D304-34F4-B28D-D205-FB57201F5ED0}"/>
              </a:ext>
            </a:extLst>
          </p:cNvPr>
          <p:cNvPicPr>
            <a:picLocks noChangeAspect="1"/>
          </p:cNvPicPr>
          <p:nvPr/>
        </p:nvPicPr>
        <p:blipFill>
          <a:blip r:embed="rId5"/>
          <a:stretch>
            <a:fillRect/>
          </a:stretch>
        </p:blipFill>
        <p:spPr>
          <a:xfrm>
            <a:off x="6755363" y="2027894"/>
            <a:ext cx="4086808" cy="1762484"/>
          </a:xfrm>
          <a:prstGeom prst="rect">
            <a:avLst/>
          </a:prstGeom>
        </p:spPr>
      </p:pic>
      <p:pic>
        <p:nvPicPr>
          <p:cNvPr id="10" name="Picture 9">
            <a:extLst>
              <a:ext uri="{FF2B5EF4-FFF2-40B4-BE49-F238E27FC236}">
                <a16:creationId xmlns:a16="http://schemas.microsoft.com/office/drawing/2014/main" id="{C6CE8BB8-316B-B51D-18EC-ECD0CE23A094}"/>
              </a:ext>
            </a:extLst>
          </p:cNvPr>
          <p:cNvPicPr>
            <a:picLocks noChangeAspect="1"/>
          </p:cNvPicPr>
          <p:nvPr/>
        </p:nvPicPr>
        <p:blipFill>
          <a:blip r:embed="rId6"/>
          <a:stretch>
            <a:fillRect/>
          </a:stretch>
        </p:blipFill>
        <p:spPr>
          <a:xfrm>
            <a:off x="6755363" y="4165102"/>
            <a:ext cx="4086808" cy="1454202"/>
          </a:xfrm>
          <a:prstGeom prst="rect">
            <a:avLst/>
          </a:prstGeom>
        </p:spPr>
      </p:pic>
    </p:spTree>
    <p:extLst>
      <p:ext uri="{BB962C8B-B14F-4D97-AF65-F5344CB8AC3E}">
        <p14:creationId xmlns:p14="http://schemas.microsoft.com/office/powerpoint/2010/main" val="392323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C8A83-7FED-858A-EDE3-C1D1B1B008BA}"/>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3F89014F-CB90-9DD4-964D-C68735992FB0}"/>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C1034443-F80B-C14F-06F3-B394FE8BE855}"/>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E8FA89C1-F1B7-8E9A-1A1E-6B64EC6A2CEB}"/>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D001AB62-BFD5-FD95-5938-9702343BF858}"/>
              </a:ext>
            </a:extLst>
          </p:cNvPr>
          <p:cNvSpPr>
            <a:spLocks noGrp="1"/>
          </p:cNvSpPr>
          <p:nvPr>
            <p:ph type="title"/>
          </p:nvPr>
        </p:nvSpPr>
        <p:spPr>
          <a:xfrm>
            <a:off x="0" y="291972"/>
            <a:ext cx="12192000" cy="1325563"/>
          </a:xfrm>
        </p:spPr>
        <p:txBody>
          <a:bodyPr/>
          <a:lstStyle/>
          <a:p>
            <a:r>
              <a:rPr lang="en-ID" sz="3500" b="1" dirty="0"/>
              <a:t>Data Acquisition – Extract Phase</a:t>
            </a:r>
            <a:endParaRPr lang="en-ID" sz="4500" dirty="0"/>
          </a:p>
        </p:txBody>
      </p:sp>
      <p:sp>
        <p:nvSpPr>
          <p:cNvPr id="3" name="Marcador de Posição do Número do Diapositivo 2">
            <a:extLst>
              <a:ext uri="{FF2B5EF4-FFF2-40B4-BE49-F238E27FC236}">
                <a16:creationId xmlns:a16="http://schemas.microsoft.com/office/drawing/2014/main" id="{6579EF82-48B5-CAD0-2B54-0781367B1A6C}"/>
              </a:ext>
            </a:extLst>
          </p:cNvPr>
          <p:cNvSpPr>
            <a:spLocks noGrp="1"/>
          </p:cNvSpPr>
          <p:nvPr>
            <p:ph type="sldNum" sz="quarter" idx="4"/>
          </p:nvPr>
        </p:nvSpPr>
        <p:spPr/>
        <p:txBody>
          <a:bodyPr/>
          <a:lstStyle/>
          <a:p>
            <a:fld id="{6C632F1B-FC76-4EE6-83A7-EA242D6E7603}" type="slidenum">
              <a:rPr lang="en-ID" smtClean="0"/>
              <a:t>8</a:t>
            </a:fld>
            <a:endParaRPr lang="en-ID" dirty="0"/>
          </a:p>
        </p:txBody>
      </p:sp>
      <p:pic>
        <p:nvPicPr>
          <p:cNvPr id="2" name="Picture 4">
            <a:extLst>
              <a:ext uri="{FF2B5EF4-FFF2-40B4-BE49-F238E27FC236}">
                <a16:creationId xmlns:a16="http://schemas.microsoft.com/office/drawing/2014/main" id="{8C8EB9BB-3ACC-1F67-F896-45E21215E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55B1AF-0669-DBDB-30F4-11FFA7D1F48F}"/>
              </a:ext>
            </a:extLst>
          </p:cNvPr>
          <p:cNvSpPr/>
          <p:nvPr/>
        </p:nvSpPr>
        <p:spPr>
          <a:xfrm>
            <a:off x="1378124" y="2061651"/>
            <a:ext cx="5221608" cy="2542363"/>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pt-PT" b="1" dirty="0">
                <a:latin typeface="Calibri" panose="020F0502020204030204" pitchFamily="34" charset="0"/>
                <a:cs typeface="Calibri" panose="020F0502020204030204" pitchFamily="34" charset="0"/>
                <a:sym typeface="+mn-ea"/>
              </a:rPr>
              <a:t>DOE – </a:t>
            </a:r>
            <a:r>
              <a:rPr lang="pt-PT" b="1" dirty="0" err="1">
                <a:latin typeface="Calibri" panose="020F0502020204030204" pitchFamily="34" charset="0"/>
                <a:cs typeface="Calibri" panose="020F0502020204030204" pitchFamily="34" charset="0"/>
                <a:sym typeface="+mn-ea"/>
              </a:rPr>
              <a:t>Alternative</a:t>
            </a:r>
            <a:r>
              <a:rPr lang="pt-PT" b="1" dirty="0">
                <a:latin typeface="Calibri" panose="020F0502020204030204" pitchFamily="34" charset="0"/>
                <a:cs typeface="Calibri" panose="020F0502020204030204" pitchFamily="34" charset="0"/>
                <a:sym typeface="+mn-ea"/>
              </a:rPr>
              <a:t> Fuel Stations (NREL API)</a:t>
            </a:r>
          </a:p>
          <a:p>
            <a:pPr marL="628650" lvl="1" indent="-171450">
              <a:lnSpc>
                <a:spcPct val="150000"/>
              </a:lnSpc>
              <a:buFont typeface="Arial" panose="020B0604020202020204" pitchFamily="34" charset="0"/>
              <a:buChar char="•"/>
            </a:pPr>
            <a:r>
              <a:rPr lang="pt-PT" dirty="0" err="1">
                <a:latin typeface="Calibri" panose="020F0502020204030204" pitchFamily="34" charset="0"/>
                <a:cs typeface="Calibri" panose="020F0502020204030204" pitchFamily="34" charset="0"/>
                <a:sym typeface="+mn-ea"/>
              </a:rPr>
              <a:t>Read</a:t>
            </a:r>
            <a:r>
              <a:rPr lang="pt-PT" dirty="0">
                <a:latin typeface="Calibri" panose="020F0502020204030204" pitchFamily="34" charset="0"/>
                <a:cs typeface="Calibri" panose="020F0502020204030204" pitchFamily="34" charset="0"/>
                <a:sym typeface="+mn-ea"/>
              </a:rPr>
              <a:t> NREL_API_KEY </a:t>
            </a:r>
            <a:r>
              <a:rPr lang="pt-PT" dirty="0" err="1">
                <a:latin typeface="Calibri" panose="020F0502020204030204" pitchFamily="34" charset="0"/>
                <a:cs typeface="Calibri" panose="020F0502020204030204" pitchFamily="34" charset="0"/>
                <a:sym typeface="+mn-ea"/>
              </a:rPr>
              <a:t>from</a:t>
            </a:r>
            <a:r>
              <a:rPr lang="pt-PT" dirty="0">
                <a:latin typeface="Calibri" panose="020F0502020204030204" pitchFamily="34" charset="0"/>
                <a:cs typeface="Calibri" panose="020F0502020204030204" pitchFamily="34" charset="0"/>
                <a:sym typeface="+mn-ea"/>
              </a:rPr>
              <a:t> </a:t>
            </a:r>
            <a:r>
              <a:rPr lang="pt-PT" i="1" dirty="0">
                <a:latin typeface="Calibri" panose="020F0502020204030204" pitchFamily="34" charset="0"/>
                <a:cs typeface="Calibri" panose="020F0502020204030204" pitchFamily="34" charset="0"/>
                <a:sym typeface="+mn-ea"/>
              </a:rPr>
              <a:t>.</a:t>
            </a:r>
            <a:r>
              <a:rPr lang="pt-PT" i="1" dirty="0" err="1">
                <a:latin typeface="Calibri" panose="020F0502020204030204" pitchFamily="34" charset="0"/>
                <a:cs typeface="Calibri" panose="020F0502020204030204" pitchFamily="34" charset="0"/>
                <a:sym typeface="+mn-ea"/>
              </a:rPr>
              <a:t>env</a:t>
            </a:r>
            <a:r>
              <a:rPr lang="pt-PT" i="1" dirty="0">
                <a:latin typeface="Calibri" panose="020F0502020204030204" pitchFamily="34" charset="0"/>
                <a:cs typeface="Calibri" panose="020F0502020204030204" pitchFamily="34" charset="0"/>
                <a:sym typeface="+mn-ea"/>
              </a:rPr>
              <a:t> </a:t>
            </a:r>
            <a:r>
              <a:rPr lang="pt-PT" dirty="0" err="1">
                <a:latin typeface="Calibri" panose="020F0502020204030204" pitchFamily="34" charset="0"/>
                <a:cs typeface="Calibri" panose="020F0502020204030204" pitchFamily="34" charset="0"/>
                <a:sym typeface="+mn-ea"/>
              </a:rPr>
              <a:t>using</a:t>
            </a:r>
            <a:r>
              <a:rPr lang="pt-PT" dirty="0">
                <a:latin typeface="Calibri" panose="020F0502020204030204" pitchFamily="34" charset="0"/>
                <a:cs typeface="Calibri" panose="020F0502020204030204" pitchFamily="34" charset="0"/>
                <a:sym typeface="+mn-ea"/>
              </a:rPr>
              <a:t> </a:t>
            </a:r>
            <a:r>
              <a:rPr lang="pt-PT" i="1" dirty="0" err="1">
                <a:latin typeface="Calibri" panose="020F0502020204030204" pitchFamily="34" charset="0"/>
                <a:cs typeface="Calibri" panose="020F0502020204030204" pitchFamily="34" charset="0"/>
                <a:sym typeface="+mn-ea"/>
              </a:rPr>
              <a:t>python-dotenv</a:t>
            </a:r>
            <a:endParaRPr lang="pt-PT" i="1" dirty="0">
              <a:latin typeface="Calibri" panose="020F0502020204030204" pitchFamily="34" charset="0"/>
              <a:cs typeface="Calibri" panose="020F0502020204030204" pitchFamily="34" charset="0"/>
              <a:sym typeface="+mn-ea"/>
            </a:endParaRPr>
          </a:p>
          <a:p>
            <a:pPr marL="628650" lvl="1" indent="-171450">
              <a:lnSpc>
                <a:spcPct val="150000"/>
              </a:lnSpc>
              <a:buFont typeface="Arial" panose="020B0604020202020204" pitchFamily="34" charset="0"/>
              <a:buChar char="•"/>
            </a:pPr>
            <a:r>
              <a:rPr lang="pt-PT" dirty="0" err="1">
                <a:latin typeface="Calibri" panose="020F0502020204030204" pitchFamily="34" charset="0"/>
                <a:cs typeface="Calibri" panose="020F0502020204030204" pitchFamily="34" charset="0"/>
                <a:sym typeface="+mn-ea"/>
              </a:rPr>
              <a:t>Call</a:t>
            </a:r>
            <a:r>
              <a:rPr lang="pt-PT" dirty="0">
                <a:latin typeface="Calibri" panose="020F0502020204030204" pitchFamily="34" charset="0"/>
                <a:cs typeface="Calibri" panose="020F0502020204030204" pitchFamily="34" charset="0"/>
                <a:sym typeface="+mn-ea"/>
              </a:rPr>
              <a:t> NREL API </a:t>
            </a:r>
            <a:r>
              <a:rPr lang="pt-PT" i="1" dirty="0">
                <a:latin typeface="Calibri" panose="020F0502020204030204" pitchFamily="34" charset="0"/>
                <a:cs typeface="Calibri" panose="020F0502020204030204" pitchFamily="34" charset="0"/>
                <a:sym typeface="+mn-ea"/>
              </a:rPr>
              <a:t>(</a:t>
            </a:r>
            <a:r>
              <a:rPr lang="pt-PT" i="1" dirty="0" err="1">
                <a:latin typeface="Calibri" panose="020F0502020204030204" pitchFamily="34" charset="0"/>
                <a:cs typeface="Calibri" panose="020F0502020204030204" pitchFamily="34" charset="0"/>
                <a:sym typeface="+mn-ea"/>
              </a:rPr>
              <a:t>alt</a:t>
            </a:r>
            <a:r>
              <a:rPr lang="pt-PT" i="1" dirty="0">
                <a:latin typeface="Calibri" panose="020F0502020204030204" pitchFamily="34" charset="0"/>
                <a:cs typeface="Calibri" panose="020F0502020204030204" pitchFamily="34" charset="0"/>
                <a:sym typeface="+mn-ea"/>
              </a:rPr>
              <a:t>-fuel-stations/v1.json?limit=</a:t>
            </a:r>
            <a:r>
              <a:rPr lang="pt-PT" i="1" dirty="0" err="1">
                <a:latin typeface="Calibri" panose="020F0502020204030204" pitchFamily="34" charset="0"/>
                <a:cs typeface="Calibri" panose="020F0502020204030204" pitchFamily="34" charset="0"/>
                <a:sym typeface="+mn-ea"/>
              </a:rPr>
              <a:t>all</a:t>
            </a:r>
            <a:r>
              <a:rPr lang="pt-PT" dirty="0">
                <a:latin typeface="Calibri" panose="020F0502020204030204" pitchFamily="34" charset="0"/>
                <a:cs typeface="Calibri" panose="020F0502020204030204" pitchFamily="34" charset="0"/>
                <a:sym typeface="+mn-ea"/>
              </a:rPr>
              <a:t>)</a:t>
            </a:r>
          </a:p>
          <a:p>
            <a:pPr marL="628650" lvl="1" indent="-1714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Convert JSON → </a:t>
            </a:r>
            <a:r>
              <a:rPr lang="en-US" i="1" dirty="0" err="1">
                <a:latin typeface="Calibri" panose="020F0502020204030204" pitchFamily="34" charset="0"/>
                <a:cs typeface="Calibri" panose="020F0502020204030204" pitchFamily="34" charset="0"/>
              </a:rPr>
              <a:t>pandas.DataFrame</a:t>
            </a:r>
            <a:r>
              <a:rPr lang="en-US" i="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data/raw/</a:t>
            </a:r>
            <a:r>
              <a:rPr lang="en-US" i="1" dirty="0" err="1">
                <a:latin typeface="Calibri" panose="020F0502020204030204" pitchFamily="34" charset="0"/>
                <a:cs typeface="Calibri" panose="020F0502020204030204" pitchFamily="34" charset="0"/>
              </a:rPr>
              <a:t>alt_fuel_stations.csv</a:t>
            </a:r>
            <a:endParaRPr lang="pt-PT" i="1" dirty="0">
              <a:latin typeface="Calibri" panose="020F0502020204030204" pitchFamily="34" charset="0"/>
              <a:cs typeface="Calibri" panose="020F0502020204030204" pitchFamily="34" charset="0"/>
              <a:sym typeface="+mn-ea"/>
            </a:endParaRPr>
          </a:p>
        </p:txBody>
      </p:sp>
      <p:pic>
        <p:nvPicPr>
          <p:cNvPr id="4" name="Picture 3">
            <a:extLst>
              <a:ext uri="{FF2B5EF4-FFF2-40B4-BE49-F238E27FC236}">
                <a16:creationId xmlns:a16="http://schemas.microsoft.com/office/drawing/2014/main" id="{0E5C6522-FBEE-EE1A-72E0-52C7FB6FBDF6}"/>
              </a:ext>
            </a:extLst>
          </p:cNvPr>
          <p:cNvPicPr>
            <a:picLocks noChangeAspect="1"/>
          </p:cNvPicPr>
          <p:nvPr/>
        </p:nvPicPr>
        <p:blipFill>
          <a:blip r:embed="rId5"/>
          <a:stretch>
            <a:fillRect/>
          </a:stretch>
        </p:blipFill>
        <p:spPr>
          <a:xfrm>
            <a:off x="6593783" y="1909507"/>
            <a:ext cx="4079291" cy="519270"/>
          </a:xfrm>
          <a:prstGeom prst="rect">
            <a:avLst/>
          </a:prstGeom>
        </p:spPr>
      </p:pic>
      <p:pic>
        <p:nvPicPr>
          <p:cNvPr id="7" name="Picture 6">
            <a:extLst>
              <a:ext uri="{FF2B5EF4-FFF2-40B4-BE49-F238E27FC236}">
                <a16:creationId xmlns:a16="http://schemas.microsoft.com/office/drawing/2014/main" id="{15263220-15C5-A91C-85A9-2969533727B9}"/>
              </a:ext>
            </a:extLst>
          </p:cNvPr>
          <p:cNvPicPr>
            <a:picLocks noChangeAspect="1"/>
          </p:cNvPicPr>
          <p:nvPr/>
        </p:nvPicPr>
        <p:blipFill>
          <a:blip r:embed="rId6"/>
          <a:stretch>
            <a:fillRect/>
          </a:stretch>
        </p:blipFill>
        <p:spPr>
          <a:xfrm>
            <a:off x="6593783" y="2432150"/>
            <a:ext cx="4079293" cy="1697483"/>
          </a:xfrm>
          <a:prstGeom prst="rect">
            <a:avLst/>
          </a:prstGeom>
        </p:spPr>
      </p:pic>
      <p:pic>
        <p:nvPicPr>
          <p:cNvPr id="8" name="Picture 7">
            <a:extLst>
              <a:ext uri="{FF2B5EF4-FFF2-40B4-BE49-F238E27FC236}">
                <a16:creationId xmlns:a16="http://schemas.microsoft.com/office/drawing/2014/main" id="{E3FCD8C4-482C-32EA-F631-43F90B0CBE70}"/>
              </a:ext>
            </a:extLst>
          </p:cNvPr>
          <p:cNvPicPr>
            <a:picLocks noChangeAspect="1"/>
          </p:cNvPicPr>
          <p:nvPr/>
        </p:nvPicPr>
        <p:blipFill>
          <a:blip r:embed="rId7"/>
          <a:stretch>
            <a:fillRect/>
          </a:stretch>
        </p:blipFill>
        <p:spPr>
          <a:xfrm>
            <a:off x="6593783" y="4148294"/>
            <a:ext cx="4084934" cy="1725854"/>
          </a:xfrm>
          <a:prstGeom prst="rect">
            <a:avLst/>
          </a:prstGeom>
        </p:spPr>
      </p:pic>
    </p:spTree>
    <p:extLst>
      <p:ext uri="{BB962C8B-B14F-4D97-AF65-F5344CB8AC3E}">
        <p14:creationId xmlns:p14="http://schemas.microsoft.com/office/powerpoint/2010/main" val="601901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8137-A63A-A7C0-BDDD-1B8A867D687D}"/>
            </a:ext>
          </a:extLst>
        </p:cNvPr>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4AF9BDB-054A-53B7-3FDD-C52493265FD8}"/>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245" b="245"/>
          <a:stretch>
            <a:fillRect/>
          </a:stretch>
        </p:blipFill>
        <p:spPr>
          <a:xfrm>
            <a:off x="0" y="0"/>
            <a:ext cx="12240000" cy="6858000"/>
          </a:xfrm>
        </p:spPr>
      </p:pic>
      <p:sp>
        <p:nvSpPr>
          <p:cNvPr id="5" name="Rounded Rectangle 3">
            <a:extLst>
              <a:ext uri="{FF2B5EF4-FFF2-40B4-BE49-F238E27FC236}">
                <a16:creationId xmlns:a16="http://schemas.microsoft.com/office/drawing/2014/main" id="{DF7D2A37-33D8-0A46-151D-7AF907A2E890}"/>
              </a:ext>
            </a:extLst>
          </p:cNvPr>
          <p:cNvSpPr/>
          <p:nvPr/>
        </p:nvSpPr>
        <p:spPr>
          <a:xfrm>
            <a:off x="843927" y="1233919"/>
            <a:ext cx="10504146" cy="4916506"/>
          </a:xfrm>
          <a:prstGeom prst="roundRect">
            <a:avLst>
              <a:gd name="adj" fmla="val 7584"/>
            </a:avLst>
          </a:prstGeom>
          <a:solidFill>
            <a:schemeClr val="bg1"/>
          </a:solidFill>
          <a:ln>
            <a:noFill/>
          </a:ln>
          <a:effectLst>
            <a:outerShdw blurRad="3175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TIX Two Text" pitchFamily="2" charset="0"/>
              <a:cs typeface="STIX Two Text" pitchFamily="2" charset="0"/>
            </a:endParaRPr>
          </a:p>
        </p:txBody>
      </p:sp>
      <p:sp>
        <p:nvSpPr>
          <p:cNvPr id="9" name="Rectangle 8">
            <a:extLst>
              <a:ext uri="{FF2B5EF4-FFF2-40B4-BE49-F238E27FC236}">
                <a16:creationId xmlns:a16="http://schemas.microsoft.com/office/drawing/2014/main" id="{E5AC948F-542D-7036-ECFD-DBF7D202D9B5}"/>
              </a:ext>
            </a:extLst>
          </p:cNvPr>
          <p:cNvSpPr/>
          <p:nvPr/>
        </p:nvSpPr>
        <p:spPr bwMode="auto">
          <a:xfrm>
            <a:off x="5040000" y="6202652"/>
            <a:ext cx="2160000" cy="72000"/>
          </a:xfrm>
          <a:prstGeom prst="rect">
            <a:avLst/>
          </a:prstGeom>
          <a:solidFill>
            <a:schemeClr val="accent1">
              <a:lumMod val="75000"/>
            </a:schemeClr>
          </a:solidFill>
          <a:ln w="9525">
            <a:noFill/>
            <a:round/>
          </a:ln>
        </p:spPr>
        <p:txBody>
          <a:bodyPr vert="horz" wrap="square" lIns="121920" tIns="60960" rIns="121920" bIns="6096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400">
              <a:latin typeface="STIX Two Text" pitchFamily="2" charset="0"/>
              <a:cs typeface="STIX Two Text" pitchFamily="2" charset="0"/>
            </a:endParaRPr>
          </a:p>
        </p:txBody>
      </p:sp>
      <p:sp>
        <p:nvSpPr>
          <p:cNvPr id="28" name="Title 27">
            <a:extLst>
              <a:ext uri="{FF2B5EF4-FFF2-40B4-BE49-F238E27FC236}">
                <a16:creationId xmlns:a16="http://schemas.microsoft.com/office/drawing/2014/main" id="{34631076-DD1D-4F91-D0E5-57FBB2BCD7C3}"/>
              </a:ext>
            </a:extLst>
          </p:cNvPr>
          <p:cNvSpPr>
            <a:spLocks noGrp="1"/>
          </p:cNvSpPr>
          <p:nvPr>
            <p:ph type="title"/>
          </p:nvPr>
        </p:nvSpPr>
        <p:spPr>
          <a:xfrm>
            <a:off x="0" y="291972"/>
            <a:ext cx="12192000" cy="1325563"/>
          </a:xfrm>
        </p:spPr>
        <p:txBody>
          <a:bodyPr/>
          <a:lstStyle/>
          <a:p>
            <a:r>
              <a:rPr lang="en-ID" sz="3500" b="1" dirty="0"/>
              <a:t>Data Processing – Cleaning &amp; Preparation</a:t>
            </a:r>
            <a:endParaRPr lang="en-ID" sz="4500" dirty="0"/>
          </a:p>
        </p:txBody>
      </p:sp>
      <p:sp>
        <p:nvSpPr>
          <p:cNvPr id="3" name="Marcador de Posição do Número do Diapositivo 2">
            <a:extLst>
              <a:ext uri="{FF2B5EF4-FFF2-40B4-BE49-F238E27FC236}">
                <a16:creationId xmlns:a16="http://schemas.microsoft.com/office/drawing/2014/main" id="{EE48C11A-815A-D2D6-0917-453F66A0F39E}"/>
              </a:ext>
            </a:extLst>
          </p:cNvPr>
          <p:cNvSpPr>
            <a:spLocks noGrp="1"/>
          </p:cNvSpPr>
          <p:nvPr>
            <p:ph type="sldNum" sz="quarter" idx="4"/>
          </p:nvPr>
        </p:nvSpPr>
        <p:spPr/>
        <p:txBody>
          <a:bodyPr/>
          <a:lstStyle/>
          <a:p>
            <a:fld id="{6C632F1B-FC76-4EE6-83A7-EA242D6E7603}" type="slidenum">
              <a:rPr lang="en-ID" smtClean="0"/>
              <a:t>9</a:t>
            </a:fld>
            <a:endParaRPr lang="en-ID" dirty="0"/>
          </a:p>
        </p:txBody>
      </p:sp>
      <p:pic>
        <p:nvPicPr>
          <p:cNvPr id="2" name="Picture 4">
            <a:extLst>
              <a:ext uri="{FF2B5EF4-FFF2-40B4-BE49-F238E27FC236}">
                <a16:creationId xmlns:a16="http://schemas.microsoft.com/office/drawing/2014/main" id="{E93E0CF2-8CD7-8A35-2DF7-132D5D79A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4" y="294209"/>
            <a:ext cx="1647800" cy="367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3BF3FC1-8B64-714D-9D5C-213820EB963D}"/>
              </a:ext>
            </a:extLst>
          </p:cNvPr>
          <p:cNvSpPr/>
          <p:nvPr/>
        </p:nvSpPr>
        <p:spPr>
          <a:xfrm>
            <a:off x="1264459" y="2563162"/>
            <a:ext cx="5666919" cy="2492990"/>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sz="1200" b="1" dirty="0"/>
              <a:t>Initial filtering &amp; basic cleaning</a:t>
            </a:r>
            <a:endParaRPr lang="en-US" sz="1200" dirty="0"/>
          </a:p>
          <a:p>
            <a:pPr marL="800100" lvl="1" indent="-342900" algn="just">
              <a:buFont typeface="Arial" panose="020B0604020202020204" pitchFamily="34" charset="0"/>
              <a:buChar char="•"/>
            </a:pPr>
            <a:r>
              <a:rPr lang="en-US" sz="1200" dirty="0"/>
              <a:t>Load </a:t>
            </a:r>
            <a:r>
              <a:rPr lang="en-US" sz="1200" dirty="0" err="1"/>
              <a:t>vehicles.csv</a:t>
            </a:r>
            <a:r>
              <a:rPr lang="en-US" sz="1200" dirty="0"/>
              <a:t>, keep model years </a:t>
            </a:r>
            <a:r>
              <a:rPr lang="en-US" sz="1200" b="1" dirty="0"/>
              <a:t>≥ 2010</a:t>
            </a:r>
            <a:endParaRPr lang="en-US" sz="1200" dirty="0"/>
          </a:p>
          <a:p>
            <a:pPr marL="800100" lvl="1" indent="-342900" algn="just">
              <a:buFont typeface="Arial" panose="020B0604020202020204" pitchFamily="34" charset="0"/>
              <a:buChar char="•"/>
            </a:pPr>
            <a:r>
              <a:rPr lang="en-US" sz="1200" dirty="0"/>
              <a:t>Drop rows missing year, make, or model</a:t>
            </a:r>
          </a:p>
          <a:p>
            <a:pPr marL="800100" lvl="1" indent="-342900" algn="just">
              <a:buFont typeface="Arial" panose="020B0604020202020204" pitchFamily="34" charset="0"/>
              <a:buChar char="•"/>
            </a:pPr>
            <a:r>
              <a:rPr lang="en-US" sz="1200" dirty="0"/>
              <a:t>Require at least one MPG value (comb08 / city08 / highway08)</a:t>
            </a:r>
          </a:p>
          <a:p>
            <a:pPr marL="342900" indent="-342900" algn="just">
              <a:buFont typeface="+mj-lt"/>
              <a:buAutoNum type="arabicPeriod"/>
            </a:pPr>
            <a:r>
              <a:rPr lang="en-US" sz="1200" b="1" dirty="0"/>
              <a:t>Outlier &amp; quality filters</a:t>
            </a:r>
            <a:endParaRPr lang="en-US" sz="1200" dirty="0"/>
          </a:p>
          <a:p>
            <a:pPr marL="800100" lvl="1" indent="-342900" algn="just">
              <a:buFont typeface="Arial" panose="020B0604020202020204" pitchFamily="34" charset="0"/>
              <a:buChar char="•"/>
            </a:pPr>
            <a:r>
              <a:rPr lang="en-US" sz="1200" dirty="0"/>
              <a:t>Remove comb08 = 0 (invalid MPG)</a:t>
            </a:r>
          </a:p>
          <a:p>
            <a:pPr marL="800100" lvl="1" indent="-342900" algn="just">
              <a:buFont typeface="Arial" panose="020B0604020202020204" pitchFamily="34" charset="0"/>
              <a:buChar char="•"/>
            </a:pPr>
            <a:r>
              <a:rPr lang="en-US" sz="1200" dirty="0"/>
              <a:t>Cap comb08 at </a:t>
            </a:r>
            <a:r>
              <a:rPr lang="en-US" sz="1200" b="1" dirty="0"/>
              <a:t>≤ 200</a:t>
            </a:r>
            <a:r>
              <a:rPr lang="en-US" sz="1200" dirty="0"/>
              <a:t>, except for electric / “Electricity” entries</a:t>
            </a:r>
          </a:p>
          <a:p>
            <a:pPr marL="800100" lvl="1" indent="-342900" algn="just">
              <a:buFont typeface="Arial" panose="020B0604020202020204" pitchFamily="34" charset="0"/>
              <a:buChar char="•"/>
            </a:pPr>
            <a:r>
              <a:rPr lang="en-US" sz="1200" dirty="0"/>
              <a:t>Remove vehicles from </a:t>
            </a:r>
            <a:r>
              <a:rPr lang="en-US" sz="1200" b="1" dirty="0"/>
              <a:t>future years</a:t>
            </a:r>
            <a:r>
              <a:rPr lang="en-US" sz="1200" dirty="0"/>
              <a:t> (greater than current year)</a:t>
            </a:r>
          </a:p>
          <a:p>
            <a:pPr marL="342900" indent="-342900" algn="just">
              <a:buFont typeface="+mj-lt"/>
              <a:buAutoNum type="arabicPeriod"/>
            </a:pPr>
            <a:r>
              <a:rPr lang="en-US" sz="1200" b="1" dirty="0"/>
              <a:t>Column reduction &amp; renaming</a:t>
            </a:r>
            <a:endParaRPr lang="en-US" sz="1200" dirty="0"/>
          </a:p>
          <a:p>
            <a:pPr marL="800100" lvl="1" indent="-342900" algn="just">
              <a:buFont typeface="Arial" panose="020B0604020202020204" pitchFamily="34" charset="0"/>
              <a:buChar char="•"/>
            </a:pPr>
            <a:r>
              <a:rPr lang="en-US" sz="1200" dirty="0"/>
              <a:t>Reduce from 84 columns to a focused subset (year, make, model, class, engine, MPG, CO₂, etc.)</a:t>
            </a:r>
          </a:p>
          <a:p>
            <a:pPr marL="800100" lvl="1" indent="-342900" algn="just">
              <a:buFont typeface="Arial" panose="020B0604020202020204" pitchFamily="34" charset="0"/>
              <a:buChar char="•"/>
            </a:pPr>
            <a:r>
              <a:rPr lang="en-US" sz="1200" dirty="0"/>
              <a:t>Keep fuelType1 and fuelType2 for dual-fuel handling</a:t>
            </a:r>
          </a:p>
          <a:p>
            <a:pPr marL="800100" lvl="1" indent="-342900" algn="just">
              <a:buFont typeface="Arial" panose="020B0604020202020204" pitchFamily="34" charset="0"/>
              <a:buChar char="•"/>
            </a:pPr>
            <a:r>
              <a:rPr lang="en-US" sz="1200" dirty="0"/>
              <a:t>Rename to </a:t>
            </a:r>
            <a:r>
              <a:rPr lang="en-US" sz="1200" dirty="0" err="1"/>
              <a:t>primary_fuel</a:t>
            </a:r>
            <a:r>
              <a:rPr lang="en-US" sz="1200" dirty="0"/>
              <a:t> and </a:t>
            </a:r>
            <a:r>
              <a:rPr lang="en-US" sz="1200" dirty="0" err="1"/>
              <a:t>secondary_fuel</a:t>
            </a:r>
            <a:endParaRPr lang="en-US" sz="1200" dirty="0"/>
          </a:p>
        </p:txBody>
      </p:sp>
      <p:sp>
        <p:nvSpPr>
          <p:cNvPr id="23" name="Title 27">
            <a:extLst>
              <a:ext uri="{FF2B5EF4-FFF2-40B4-BE49-F238E27FC236}">
                <a16:creationId xmlns:a16="http://schemas.microsoft.com/office/drawing/2014/main" id="{7C45B560-7279-011F-08DB-181B18E68F87}"/>
              </a:ext>
            </a:extLst>
          </p:cNvPr>
          <p:cNvSpPr txBox="1">
            <a:spLocks/>
          </p:cNvSpPr>
          <p:nvPr/>
        </p:nvSpPr>
        <p:spPr>
          <a:xfrm>
            <a:off x="2702181" y="1262318"/>
            <a:ext cx="6787637" cy="737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STIX Two Text" pitchFamily="2" charset="0"/>
                <a:ea typeface="+mj-ea"/>
                <a:cs typeface="+mj-cs"/>
              </a:defRPr>
            </a:lvl1pPr>
          </a:lstStyle>
          <a:p>
            <a:r>
              <a:rPr lang="en-US" sz="2000" b="1" dirty="0"/>
              <a:t>EPA Vehicles – Processing &amp; Dual-Fuel Handling</a:t>
            </a:r>
            <a:endParaRPr lang="en-ID" sz="2000" b="1" dirty="0"/>
          </a:p>
        </p:txBody>
      </p:sp>
      <p:pic>
        <p:nvPicPr>
          <p:cNvPr id="25" name="Picture 24">
            <a:extLst>
              <a:ext uri="{FF2B5EF4-FFF2-40B4-BE49-F238E27FC236}">
                <a16:creationId xmlns:a16="http://schemas.microsoft.com/office/drawing/2014/main" id="{97BE5B77-F559-E18F-09F2-1FF0776A4D97}"/>
              </a:ext>
            </a:extLst>
          </p:cNvPr>
          <p:cNvPicPr>
            <a:picLocks noChangeAspect="1"/>
          </p:cNvPicPr>
          <p:nvPr/>
        </p:nvPicPr>
        <p:blipFill>
          <a:blip r:embed="rId5"/>
          <a:stretch>
            <a:fillRect/>
          </a:stretch>
        </p:blipFill>
        <p:spPr>
          <a:xfrm>
            <a:off x="7072581" y="2146535"/>
            <a:ext cx="4046871" cy="3256844"/>
          </a:xfrm>
          <a:prstGeom prst="rect">
            <a:avLst/>
          </a:prstGeom>
        </p:spPr>
      </p:pic>
    </p:spTree>
    <p:extLst>
      <p:ext uri="{BB962C8B-B14F-4D97-AF65-F5344CB8AC3E}">
        <p14:creationId xmlns:p14="http://schemas.microsoft.com/office/powerpoint/2010/main" val="234954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13199</TotalTime>
  <Words>9464</Words>
  <Application>Microsoft Macintosh PowerPoint</Application>
  <PresentationFormat>Widescreen</PresentationFormat>
  <Paragraphs>533</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Aller</vt:lpstr>
      <vt:lpstr>Arial</vt:lpstr>
      <vt:lpstr>Calibri</vt:lpstr>
      <vt:lpstr>Intro Caps-Trial Rg</vt:lpstr>
      <vt:lpstr>STIX Two Text</vt:lpstr>
      <vt:lpstr>Office Theme</vt:lpstr>
      <vt:lpstr>Automotive Data Pipeline</vt:lpstr>
      <vt:lpstr>Contents</vt:lpstr>
      <vt:lpstr>Introduction</vt:lpstr>
      <vt:lpstr>Objectives</vt:lpstr>
      <vt:lpstr>Architecture &amp; Data Flow</vt:lpstr>
      <vt:lpstr>Data Sources </vt:lpstr>
      <vt:lpstr>Data Acquisition – Extract Phase</vt:lpstr>
      <vt:lpstr>Data Acquisition – Extract Phase</vt:lpstr>
      <vt:lpstr>Data Processing – Cleaning &amp; Preparation</vt:lpstr>
      <vt:lpstr>Data Processing – Cleaning &amp; Preparation</vt:lpstr>
      <vt:lpstr>Data Processing – Cleaning &amp; Preparation</vt:lpstr>
      <vt:lpstr>Data Processing – Cleaning &amp; Preparation</vt:lpstr>
      <vt:lpstr>Data Integration &amp; Analytics Datasets</vt:lpstr>
      <vt:lpstr>Data Integration &amp; Analytics Datasets</vt:lpstr>
      <vt:lpstr>Data Loading – Databricks (Simulated)</vt:lpstr>
      <vt:lpstr>Data Loading – Databricks (Simulated)</vt:lpstr>
      <vt:lpstr>Data Loading – Databricks (Simulated)</vt:lpstr>
      <vt:lpstr>Final Datasets Overview (Results)</vt:lpstr>
      <vt:lpstr>Final Datasets Overview (Results)</vt:lpstr>
      <vt:lpstr>Final Datasets Overview (Results)</vt:lpstr>
      <vt:lpstr>Final Datasets Overview (Results)</vt:lpstr>
      <vt:lpstr>Final Datasets Overview (Results)</vt:lpstr>
      <vt:lpstr>Final Datasets Overview (Results)</vt:lpstr>
      <vt:lpstr>Automation Overview</vt:lpstr>
      <vt:lpstr>Automation Overview</vt:lpstr>
      <vt:lpstr>Automation Overview</vt:lpstr>
      <vt:lpstr>Automation Overview</vt:lpstr>
      <vt:lpstr>Challenges Faced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Fabio Nugraha</dc:creator>
  <cp:lastModifiedBy>Diogo Gomes</cp:lastModifiedBy>
  <cp:revision>372</cp:revision>
  <dcterms:created xsi:type="dcterms:W3CDTF">2022-12-06T03:06:00Z</dcterms:created>
  <dcterms:modified xsi:type="dcterms:W3CDTF">2025-11-14T17:35:49Z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037B25E5B31149EB83E293BE27301CAC</vt:lpwstr>
  </property>
  <property fmtid="{D5CDD505-2E9C-101B-9397-08002B2CF9AE}" pid="3" name="KSOProductBuildVer">
    <vt:lpwstr>1033-11.2.0.11417</vt:lpwstr>
  </property>
</Properties>
</file>